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2" r:id="rId6"/>
    <p:sldId id="27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DDCA6E-D4B8-45FE-AD6A-DBAB2032A2A6}">
          <p14:sldIdLst>
            <p14:sldId id="256"/>
            <p14:sldId id="257"/>
          </p14:sldIdLst>
        </p14:section>
        <p14:section name="Untitled Section" id="{D577D01F-553E-4E46-BFC1-EE8D9DD8C9BB}">
          <p14:sldIdLst>
            <p14:sldId id="258"/>
            <p14:sldId id="261"/>
            <p14:sldId id="262"/>
            <p14:sldId id="272"/>
            <p14:sldId id="263"/>
            <p14:sldId id="264"/>
            <p14:sldId id="265"/>
            <p14:sldId id="266"/>
            <p14:sldId id="267"/>
            <p14:sldId id="268"/>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DDC62A-DCD7-4287-81D5-8CD7891B79AA}" type="datetimeFigureOut">
              <a:rPr lang="en-US" smtClean="0"/>
              <a:t>12/16/2020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340EC56-061C-488F-8947-4A2949B754A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DDC62A-DCD7-4287-81D5-8CD7891B79A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DDC62A-DCD7-4287-81D5-8CD7891B79A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DDC62A-DCD7-4287-81D5-8CD7891B79A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DDC62A-DCD7-4287-81D5-8CD7891B79AA}"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EC56-061C-488F-8947-4A2949B754A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DDC62A-DCD7-4287-81D5-8CD7891B79A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DDC62A-DCD7-4287-81D5-8CD7891B79AA}"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DDC62A-DCD7-4287-81D5-8CD7891B79AA}"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DC62A-DCD7-4287-81D5-8CD7891B79AA}"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DDC62A-DCD7-4287-81D5-8CD7891B79A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0EC56-061C-488F-8947-4A2949B754A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DDC62A-DCD7-4287-81D5-8CD7891B79AA}"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340EC56-061C-488F-8947-4A2949B754A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DDC62A-DCD7-4287-81D5-8CD7891B79AA}" type="datetimeFigureOut">
              <a:rPr lang="en-US" smtClean="0"/>
              <a:t>12/16/2020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40EC56-061C-488F-8947-4A2949B754A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p:txBody>
          <a:bodyPr>
            <a:normAutofit/>
          </a:bodyPr>
          <a:lstStyle/>
          <a:p>
            <a:pPr algn="ctr"/>
            <a:r>
              <a:rPr lang="vi-VN" sz="6000" dirty="0" smtClean="0">
                <a:solidFill>
                  <a:srgbClr val="C00000"/>
                </a:solidFill>
              </a:rPr>
              <a:t>BÀI THUYẾT TRÌNH NHÓM 1</a:t>
            </a:r>
            <a:endParaRPr lang="en-US" sz="6000" dirty="0">
              <a:solidFill>
                <a:srgbClr val="C00000"/>
              </a:solidFill>
            </a:endParaRPr>
          </a:p>
        </p:txBody>
      </p:sp>
    </p:spTree>
    <p:extLst>
      <p:ext uri="{BB962C8B-B14F-4D97-AF65-F5344CB8AC3E}">
        <p14:creationId xmlns:p14="http://schemas.microsoft.com/office/powerpoint/2010/main" val="1595719021"/>
      </p:ext>
    </p:extLst>
  </p:cSld>
  <p:clrMapOvr>
    <a:masterClrMapping/>
  </p:clrMapOvr>
  <p:transition spd="med" advTm="1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4088"/>
            <a:ext cx="8153400" cy="5010912"/>
          </a:xfrm>
        </p:spPr>
        <p:txBody>
          <a:bodyPr>
            <a:normAutofit/>
          </a:bodyPr>
          <a:lstStyle/>
          <a:p>
            <a:r>
              <a:rPr lang="vi-VN" dirty="0" smtClean="0"/>
              <a:t>Người lính còn nấu ăn rất ngon, mọi việc từ trồng trọt, chăn nuôi, cho đến may vá họ đều làm rất giỏi. Đây là đức tính mà chúng ta nên học hỏi.</a:t>
            </a:r>
            <a:endParaRPr lang="en-US" dirty="0"/>
          </a:p>
        </p:txBody>
      </p:sp>
    </p:spTree>
    <p:extLst>
      <p:ext uri="{BB962C8B-B14F-4D97-AF65-F5344CB8AC3E}">
        <p14:creationId xmlns:p14="http://schemas.microsoft.com/office/powerpoint/2010/main" val="427188577"/>
      </p:ext>
    </p:extLst>
  </p:cSld>
  <p:clrMapOvr>
    <a:masterClrMapping/>
  </p:clrMapOvr>
  <p:transition spd="med" advTm="17000">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153400" cy="5163312"/>
          </a:xfrm>
        </p:spPr>
        <p:txBody>
          <a:bodyPr>
            <a:noAutofit/>
          </a:bodyPr>
          <a:lstStyle/>
          <a:p>
            <a:r>
              <a:rPr lang="vi-VN" sz="4800" dirty="0">
                <a:latin typeface="+mn-lt"/>
              </a:rPr>
              <a:t>Khi lọt vào tay kẻ thù, trước mọi hình thức tra tấn man rợ, khổ hình người lính vẫn kiên cường không hề tiết lộ bí mật dân tộc cho địch. Họ nguyện hy sinh cá nhân để bảo vệ sự nghiệp giải phóng dân tộc.</a:t>
            </a:r>
            <a:endParaRPr lang="en-US" sz="4800" dirty="0">
              <a:latin typeface="+mn-lt"/>
            </a:endParaRPr>
          </a:p>
        </p:txBody>
      </p:sp>
    </p:spTree>
    <p:extLst>
      <p:ext uri="{BB962C8B-B14F-4D97-AF65-F5344CB8AC3E}">
        <p14:creationId xmlns:p14="http://schemas.microsoft.com/office/powerpoint/2010/main" val="2703222337"/>
      </p:ext>
    </p:extLst>
  </p:cSld>
  <p:clrMapOvr>
    <a:masterClrMapping/>
  </p:clrMapOvr>
  <p:transition spd="slow" advTm="20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305800" cy="3657600"/>
          </a:xfrm>
        </p:spPr>
        <p:txBody>
          <a:bodyPr>
            <a:normAutofit/>
          </a:bodyPr>
          <a:lstStyle/>
          <a:p>
            <a:pPr algn="just"/>
            <a:r>
              <a:rPr lang="vi-VN" sz="5400" dirty="0" smtClean="0">
                <a:latin typeface="+mn-lt"/>
              </a:rPr>
              <a:t>Người lính còn tham gia lao động sản xuất cùng nông dân. Mở các lớp học xóa mù chữ cho người dân.</a:t>
            </a:r>
            <a:endParaRPr lang="en-US" sz="5400" dirty="0">
              <a:latin typeface="+mn-lt"/>
            </a:endParaRPr>
          </a:p>
        </p:txBody>
      </p:sp>
    </p:spTree>
    <p:extLst>
      <p:ext uri="{BB962C8B-B14F-4D97-AF65-F5344CB8AC3E}">
        <p14:creationId xmlns:p14="http://schemas.microsoft.com/office/powerpoint/2010/main" val="3875967645"/>
      </p:ext>
    </p:extLst>
  </p:cSld>
  <p:clrMapOvr>
    <a:masterClrMapping/>
  </p:clrMapOvr>
  <mc:AlternateContent xmlns:mc="http://schemas.openxmlformats.org/markup-compatibility/2006" xmlns:p14="http://schemas.microsoft.com/office/powerpoint/2010/main">
    <mc:Choice Requires="p14">
      <p:transition spd="slow" p14:dur="800" advTm="13000">
        <p:circle/>
      </p:transition>
    </mc:Choice>
    <mc:Fallback xmlns="">
      <p:transition spd="slow" advTm="13000">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0"/>
          </a:xfrm>
        </p:spPr>
        <p:txBody>
          <a:bodyPr>
            <a:noAutofit/>
          </a:bodyPr>
          <a:lstStyle/>
          <a:p>
            <a:r>
              <a:rPr lang="vi-VN" sz="3600" dirty="0" smtClean="0">
                <a:latin typeface="+mn-lt"/>
              </a:rPr>
              <a:t>Với chúng em, người lính cụ Hồ rất tuyệt vời. Người lính sống hết mình với lý tưởng cách mạng, hi sinh để bảo vệ hòa bình. Qua những tác phẩm văn học và bộ môn lịch sự, qua lời kể của ông bà Chúng em cảm thấy biết ơn những người lính trong thời chiến tranh. Chúng em rất tự hào và biết ơn những cống hiến của người lính cụ Hồ.</a:t>
            </a:r>
            <a:br>
              <a:rPr lang="vi-VN" sz="3600" dirty="0" smtClean="0">
                <a:latin typeface="+mn-lt"/>
              </a:rPr>
            </a:br>
            <a:endParaRPr lang="en-US" sz="3600" dirty="0">
              <a:latin typeface="+mn-lt"/>
            </a:endParaRPr>
          </a:p>
        </p:txBody>
      </p:sp>
    </p:spTree>
    <p:extLst>
      <p:ext uri="{BB962C8B-B14F-4D97-AF65-F5344CB8AC3E}">
        <p14:creationId xmlns:p14="http://schemas.microsoft.com/office/powerpoint/2010/main" val="3008062248"/>
      </p:ext>
    </p:extLst>
  </p:cSld>
  <p:clrMapOvr>
    <a:masterClrMapping/>
  </p:clrMapOvr>
  <mc:AlternateContent xmlns:mc="http://schemas.openxmlformats.org/markup-compatibility/2006" xmlns:p14="http://schemas.microsoft.com/office/powerpoint/2010/main">
    <mc:Choice Requires="p14">
      <p:transition spd="slow" p14:dur="1500" advTm="23000">
        <p:split orient="vert"/>
      </p:transition>
    </mc:Choice>
    <mc:Fallback xmlns="">
      <p:transition spd="slow" advTm="23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04088"/>
            <a:ext cx="8229600" cy="1810512"/>
          </a:xfrm>
        </p:spPr>
        <p:txBody>
          <a:bodyPr>
            <a:noAutofit/>
          </a:bodyPr>
          <a:lstStyle/>
          <a:p>
            <a:r>
              <a:rPr lang="vi-VN" sz="2800" dirty="0">
                <a:latin typeface="+mn-lt"/>
              </a:rPr>
              <a:t>Bên cạnh đó, chúng ta cũng phải dành tình cảm yêu mến đến những người lính thời bình bây giờ. Người lính thời chiến hay bình thì cũng luôn trung thành với </a:t>
            </a:r>
            <a:r>
              <a:rPr lang="vi-VN" sz="2800" dirty="0" smtClean="0">
                <a:latin typeface="+mn-lt"/>
              </a:rPr>
              <a:t>đảng </a:t>
            </a:r>
            <a:r>
              <a:rPr lang="vi-VN" sz="2800" dirty="0">
                <a:latin typeface="+mn-lt"/>
              </a:rPr>
              <a:t>và sống vì dân.</a:t>
            </a:r>
            <a:endParaRPr lang="en-US" sz="2800" dirty="0">
              <a:latin typeface="+mn-lt"/>
            </a:endParaRPr>
          </a:p>
        </p:txBody>
      </p:sp>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2825274"/>
            <a:ext cx="4038600" cy="2625090"/>
          </a:xfrm>
        </p:spPr>
      </p:pic>
      <p:pic>
        <p:nvPicPr>
          <p:cNvPr id="11" name="Hat-Mai-Khuc-Quan-Hanh-Various-Artists.mp3">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5"/>
          <a:stretch>
            <a:fillRect/>
          </a:stretch>
        </p:blipFill>
        <p:spPr>
          <a:xfrm>
            <a:off x="6248400" y="3886200"/>
            <a:ext cx="609600" cy="609600"/>
          </a:xfrm>
        </p:spPr>
      </p:pic>
    </p:spTree>
    <p:extLst>
      <p:ext uri="{BB962C8B-B14F-4D97-AF65-F5344CB8AC3E}">
        <p14:creationId xmlns:p14="http://schemas.microsoft.com/office/powerpoint/2010/main" val="1129450355"/>
      </p:ext>
    </p:extLst>
  </p:cSld>
  <p:clrMapOvr>
    <a:masterClrMapping/>
  </p:clrMapOvr>
  <p:transition spd="slow" advTm="377000">
    <p:push dir="u"/>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998"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4088"/>
            <a:ext cx="8382000" cy="4325112"/>
          </a:xfrm>
        </p:spPr>
        <p:txBody>
          <a:bodyPr>
            <a:normAutofit/>
          </a:bodyPr>
          <a:lstStyle/>
          <a:p>
            <a:pPr algn="just"/>
            <a:r>
              <a:rPr lang="vi-VN" sz="5400" dirty="0" smtClean="0">
                <a:solidFill>
                  <a:srgbClr val="FF0000"/>
                </a:solidFill>
                <a:latin typeface="Times New Roman" pitchFamily="18" charset="0"/>
                <a:cs typeface="Times New Roman" pitchFamily="18" charset="0"/>
              </a:rPr>
              <a:t>Cảm ơn cô giáo và các bạn đã lắng nghe bài thuyết trình của nhóm 1. Chúc mọi người có một buổi học vui vẻ.</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069578"/>
      </p:ext>
    </p:extLst>
  </p:cSld>
  <p:clrMapOvr>
    <a:masterClrMapping/>
  </p:clrMapOvr>
  <mc:AlternateContent xmlns:mc="http://schemas.openxmlformats.org/markup-compatibility/2006" xmlns:p14="http://schemas.microsoft.com/office/powerpoint/2010/main">
    <mc:Choice Requires="p14">
      <p:transition spd="slow" p14:dur="3400" advTm="6000">
        <p14:reveal/>
      </p:transition>
    </mc:Choice>
    <mc:Fallback xmlns="">
      <p:transition spd="slow"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52400"/>
            <a:ext cx="8305800" cy="1828800"/>
          </a:xfrm>
        </p:spPr>
        <p:txBody>
          <a:bodyPr>
            <a:normAutofit/>
          </a:bodyPr>
          <a:lstStyle/>
          <a:p>
            <a:pPr marL="0" indent="0" algn="ctr">
              <a:buNone/>
            </a:pPr>
            <a:r>
              <a:rPr lang="vi-VN" sz="5400" dirty="0" smtClean="0">
                <a:solidFill>
                  <a:srgbClr val="FF0000"/>
                </a:solidFill>
              </a:rPr>
              <a:t>CHỦ ĐỀ: NGƯỜI LÍNH TRONG MẮT EM</a:t>
            </a:r>
            <a:endParaRPr lang="en-US" sz="5400" dirty="0">
              <a:solidFill>
                <a:srgbClr val="FF0000"/>
              </a:solidFill>
            </a:endParaRPr>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828800" y="2514600"/>
            <a:ext cx="5715000" cy="3857625"/>
          </a:xfrm>
          <a:prstGeom prst="rect">
            <a:avLst/>
          </a:prstGeom>
        </p:spPr>
      </p:pic>
    </p:spTree>
    <p:extLst>
      <p:ext uri="{BB962C8B-B14F-4D97-AF65-F5344CB8AC3E}">
        <p14:creationId xmlns:p14="http://schemas.microsoft.com/office/powerpoint/2010/main" val="2327085388"/>
      </p:ext>
    </p:extLst>
  </p:cSld>
  <p:clrMapOvr>
    <a:masterClrMapping/>
  </p:clrMapOvr>
  <p:transition spd="med" advTm="2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            </a:t>
            </a:r>
            <a:endParaRPr lang="en-US" dirty="0"/>
          </a:p>
        </p:txBody>
      </p:sp>
      <p:sp>
        <p:nvSpPr>
          <p:cNvPr id="8" name="Content Placeholder 7"/>
          <p:cNvSpPr>
            <a:spLocks noGrp="1"/>
          </p:cNvSpPr>
          <p:nvPr>
            <p:ph idx="1"/>
          </p:nvPr>
        </p:nvSpPr>
        <p:spPr>
          <a:xfrm>
            <a:off x="381000" y="381000"/>
            <a:ext cx="8229600" cy="5257800"/>
          </a:xfrm>
        </p:spPr>
        <p:txBody>
          <a:bodyPr>
            <a:normAutofit/>
          </a:bodyPr>
          <a:lstStyle/>
          <a:p>
            <a:pPr>
              <a:buFont typeface="Wingdings" pitchFamily="2" charset="2"/>
              <a:buChar char="v"/>
            </a:pPr>
            <a:r>
              <a:rPr lang="en-US" sz="3600" dirty="0" smtClean="0">
                <a:latin typeface="Times New Roman" pitchFamily="18" charset="0"/>
                <a:cs typeface="Times New Roman" pitchFamily="18" charset="0"/>
              </a:rPr>
              <a:t> Người lính luôn là đề tài đặc sắc trong sáng tác thơ, văn của  mọi thi sĩ. Người lính cụ Hồ là lực lượng tiên phong trong công cuộc  đấu tranh giành độc lập, giữ gìn và bảo vệ hòa bình dân tộc.</a:t>
            </a:r>
          </a:p>
          <a:p>
            <a:pPr>
              <a:buFont typeface="Wingdings" pitchFamily="2" charset="2"/>
              <a:buChar char="v"/>
            </a:pPr>
            <a:r>
              <a:rPr lang="en-US" sz="3600" dirty="0" smtClean="0">
                <a:latin typeface="Times New Roman" pitchFamily="18" charset="0"/>
                <a:cs typeface="Times New Roman" pitchFamily="18" charset="0"/>
              </a:rPr>
              <a:t>Ở </a:t>
            </a:r>
            <a:r>
              <a:rPr lang="vi-VN" sz="3600" dirty="0" smtClean="0">
                <a:latin typeface="Times New Roman" pitchFamily="18" charset="0"/>
                <a:cs typeface="Times New Roman" pitchFamily="18" charset="0"/>
              </a:rPr>
              <a:t>giai đoạn kháng chiến chống thực dân Pháp và đế quốc Mỹ thì người lính vẫn là lực lượng xung phong, đi đầu trong tất cả .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78319933"/>
      </p:ext>
    </p:extLst>
  </p:cSld>
  <p:clrMapOvr>
    <a:masterClrMapping/>
  </p:clrMapOvr>
  <p:transition spd="med" advTm="29000">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762000"/>
            <a:ext cx="8229600" cy="5562600"/>
          </a:xfrm>
        </p:spPr>
        <p:txBody>
          <a:bodyPr>
            <a:normAutofit/>
          </a:bodyPr>
          <a:lstStyle/>
          <a:p>
            <a:r>
              <a:rPr lang="vi-VN" sz="2800" dirty="0" smtClean="0"/>
              <a:t>Ở cái giai đoạn mà đất nước đang trong tình hình Ngàn cân treo sợi tóc. Mọi thứ đều khó khăn, từ lương thực cho đến áo quần, vũ khí, thiết bị công nghệ. Song, nhờ lòng nồng nàn yêu nước mà tất cả dân tộc nói chung và người lính nói riêng vượt qua chính mình, vượt qua mọi khó khăn để một lòng hướng tới đảng, hướng tới công cuộc giành lại độc lập dân tộc.</a:t>
            </a:r>
          </a:p>
          <a:p>
            <a:r>
              <a:rPr lang="vi-VN" sz="2800" dirty="0" smtClean="0"/>
              <a:t>Người lính là danh từ chung, không phân biệt trai gái, già trẻ, nam bắc. Chỉ cần trong người luôn chảy dòng máu đất việt thì bất cứ ai cũng đều trở thành một người lính. </a:t>
            </a:r>
            <a:endParaRPr lang="en-US" sz="2800" dirty="0"/>
          </a:p>
        </p:txBody>
      </p:sp>
    </p:spTree>
    <p:extLst>
      <p:ext uri="{BB962C8B-B14F-4D97-AF65-F5344CB8AC3E}">
        <p14:creationId xmlns:p14="http://schemas.microsoft.com/office/powerpoint/2010/main" val="1852461305"/>
      </p:ext>
    </p:extLst>
  </p:cSld>
  <p:clrMapOvr>
    <a:masterClrMapping/>
  </p:clrMapOvr>
  <mc:AlternateContent xmlns:mc="http://schemas.openxmlformats.org/markup-compatibility/2006">
    <mc:Choice xmlns:p14="http://schemas.microsoft.com/office/powerpoint/2010/main" Requires="p14">
      <p:transition spd="med" advTm="30000">
        <p14:reveal/>
      </p:transition>
    </mc:Choice>
    <mc:Fallback>
      <p:transition spd="med" advTm="3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7" name="Text Placeholder 6"/>
          <p:cNvSpPr>
            <a:spLocks noGrp="1"/>
          </p:cNvSpPr>
          <p:nvPr>
            <p:ph type="body" idx="1"/>
          </p:nvPr>
        </p:nvSpPr>
        <p:spPr>
          <a:xfrm>
            <a:off x="457200" y="838200"/>
            <a:ext cx="4040188" cy="1676400"/>
          </a:xfrm>
        </p:spPr>
        <p:txBody>
          <a:bodyPr/>
          <a:lstStyle/>
          <a:p>
            <a:r>
              <a:rPr lang="vi-VN" dirty="0" smtClean="0"/>
              <a:t> Người lính là tập thể đoàn kết, kiên cường, gan dạ trong chiến đấu.</a:t>
            </a:r>
            <a:endParaRPr lang="en-US" dirty="0"/>
          </a:p>
        </p:txBody>
      </p:sp>
      <p:sp>
        <p:nvSpPr>
          <p:cNvPr id="9" name="Text Placeholder 8"/>
          <p:cNvSpPr>
            <a:spLocks noGrp="1"/>
          </p:cNvSpPr>
          <p:nvPr>
            <p:ph type="body" sz="half" idx="3"/>
          </p:nvPr>
        </p:nvSpPr>
        <p:spPr>
          <a:xfrm>
            <a:off x="4648200" y="685800"/>
            <a:ext cx="4041775" cy="1981201"/>
          </a:xfrm>
        </p:spPr>
        <p:txBody>
          <a:bodyPr>
            <a:normAutofit/>
          </a:bodyPr>
          <a:lstStyle/>
          <a:p>
            <a:r>
              <a:rPr lang="vi-VN" dirty="0" smtClean="0"/>
              <a:t>Người lính luôn lạc quan, yêu đời, sống hết mình với tuổi trẻ,</a:t>
            </a:r>
            <a:endParaRPr lang="en-US" dirty="0"/>
          </a:p>
        </p:txBody>
      </p:sp>
      <p:pic>
        <p:nvPicPr>
          <p:cNvPr id="11" name="Content Placeholder 10"/>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3124200"/>
            <a:ext cx="3743325" cy="2743200"/>
          </a:xfrm>
        </p:spPr>
      </p:pic>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3072842"/>
            <a:ext cx="4041775" cy="2730029"/>
          </a:xfrm>
        </p:spPr>
      </p:pic>
    </p:spTree>
    <p:extLst>
      <p:ext uri="{BB962C8B-B14F-4D97-AF65-F5344CB8AC3E}">
        <p14:creationId xmlns:p14="http://schemas.microsoft.com/office/powerpoint/2010/main" val="1056061227"/>
      </p:ext>
    </p:extLst>
  </p:cSld>
  <p:clrMapOvr>
    <a:masterClrMapping/>
  </p:clrMapOvr>
  <p:transition spd="slow" advTm="14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dirty="0" smtClean="0">
                <a:latin typeface="+mn-lt"/>
              </a:rPr>
              <a:t>Hình ảnh người lính đáng yêu</a:t>
            </a:r>
            <a:endParaRPr lang="en-US" dirty="0">
              <a:latin typeface="+mn-lt"/>
            </a:endParaRPr>
          </a:p>
        </p:txBody>
      </p:sp>
      <p:sp>
        <p:nvSpPr>
          <p:cNvPr id="3" name="Text Placeholder 2"/>
          <p:cNvSpPr>
            <a:spLocks noGrp="1"/>
          </p:cNvSpPr>
          <p:nvPr>
            <p:ph type="body" idx="1"/>
          </p:nvPr>
        </p:nvSpPr>
        <p:spPr/>
        <p:txBody>
          <a:bodyPr/>
          <a:lstStyle/>
          <a:p>
            <a:r>
              <a:rPr lang="vi-VN" sz="2800" dirty="0" smtClean="0"/>
              <a:t>Lúc hành quân</a:t>
            </a:r>
            <a:endParaRPr lang="en-US" sz="2800" dirty="0"/>
          </a:p>
        </p:txBody>
      </p:sp>
      <p:sp>
        <p:nvSpPr>
          <p:cNvPr id="4" name="Text Placeholder 3"/>
          <p:cNvSpPr>
            <a:spLocks noGrp="1"/>
          </p:cNvSpPr>
          <p:nvPr>
            <p:ph type="body" sz="half" idx="3"/>
          </p:nvPr>
        </p:nvSpPr>
        <p:spPr/>
        <p:txBody>
          <a:bodyPr>
            <a:noAutofit/>
          </a:bodyPr>
          <a:lstStyle/>
          <a:p>
            <a:r>
              <a:rPr lang="vi-VN" sz="2800" dirty="0" smtClean="0"/>
              <a:t>Đọc thư từ hậu phương</a:t>
            </a:r>
            <a:endParaRPr lang="en-US" sz="2800"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3124200"/>
            <a:ext cx="3916003" cy="2743199"/>
          </a:xfrm>
        </p:spPr>
      </p:pic>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3096514"/>
            <a:ext cx="4040188" cy="2682684"/>
          </a:xfrm>
        </p:spPr>
      </p:pic>
    </p:spTree>
    <p:extLst>
      <p:ext uri="{BB962C8B-B14F-4D97-AF65-F5344CB8AC3E}">
        <p14:creationId xmlns:p14="http://schemas.microsoft.com/office/powerpoint/2010/main" val="3599479234"/>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838200"/>
            <a:ext cx="8229600" cy="5486400"/>
          </a:xfrm>
        </p:spPr>
        <p:txBody>
          <a:bodyPr>
            <a:noAutofit/>
          </a:bodyPr>
          <a:lstStyle/>
          <a:p>
            <a:r>
              <a:rPr lang="vi-VN" sz="3200" dirty="0" smtClean="0"/>
              <a:t>Cho dù biết trong chiến tranh thì cái chết luôn cận kề nhưng người lính luôn một lòng vì đất nước. Mẹ già, con thơ hay vợ mới cưới, người yêu mới quen hay thậm chí là đang ngồi trên ghế nhà trường. Chỉ cần đất nước gọi tên thì ai ai cũng xung phong tham gia. Đây là điều đáng quý.</a:t>
            </a:r>
          </a:p>
          <a:p>
            <a:r>
              <a:rPr lang="vi-VN" sz="3200" dirty="0" smtClean="0"/>
              <a:t>Lúc đời thường, người lính rất yêu đời, vui tươi. Chỉ cần một cây đàn ghita hay đơn giản là cái chén, đôi đũa cũng làm nên một buổi văn nghệ bình dân.</a:t>
            </a:r>
          </a:p>
          <a:p>
            <a:endParaRPr lang="en-US" sz="3200" dirty="0"/>
          </a:p>
        </p:txBody>
      </p:sp>
    </p:spTree>
    <p:extLst>
      <p:ext uri="{BB962C8B-B14F-4D97-AF65-F5344CB8AC3E}">
        <p14:creationId xmlns:p14="http://schemas.microsoft.com/office/powerpoint/2010/main" val="736756500"/>
      </p:ext>
    </p:extLst>
  </p:cSld>
  <p:clrMapOvr>
    <a:masterClrMapping/>
  </p:clrMapOvr>
  <p:transition advTm="2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4000" dirty="0" smtClean="0"/>
              <a:t> Đức tính tốt đẹp đáng tự hào của người lính:</a:t>
            </a:r>
            <a:endParaRPr lang="en-US" sz="4000" dirty="0"/>
          </a:p>
        </p:txBody>
      </p:sp>
      <p:sp>
        <p:nvSpPr>
          <p:cNvPr id="3" name="Content Placeholder 2"/>
          <p:cNvSpPr>
            <a:spLocks noGrp="1"/>
          </p:cNvSpPr>
          <p:nvPr>
            <p:ph idx="1"/>
          </p:nvPr>
        </p:nvSpPr>
        <p:spPr/>
        <p:txBody>
          <a:bodyPr>
            <a:normAutofit lnSpcReduction="10000"/>
          </a:bodyPr>
          <a:lstStyle/>
          <a:p>
            <a:r>
              <a:rPr lang="vi-VN" sz="3200" dirty="0" smtClean="0">
                <a:solidFill>
                  <a:srgbClr val="FF0000"/>
                </a:solidFill>
              </a:rPr>
              <a:t>Chịu thương, chịu khó.</a:t>
            </a:r>
          </a:p>
          <a:p>
            <a:r>
              <a:rPr lang="vi-VN" sz="3200" dirty="0" smtClean="0">
                <a:solidFill>
                  <a:srgbClr val="FF0000"/>
                </a:solidFill>
              </a:rPr>
              <a:t>Anh dũng, gan dạ, kiên cường.</a:t>
            </a:r>
          </a:p>
          <a:p>
            <a:r>
              <a:rPr lang="vi-VN" sz="3200" dirty="0" smtClean="0">
                <a:solidFill>
                  <a:srgbClr val="FF0000"/>
                </a:solidFill>
              </a:rPr>
              <a:t>Vững tin vào cách mạng, vào đảng Cộng Sản Việt Nam.</a:t>
            </a:r>
          </a:p>
          <a:p>
            <a:r>
              <a:rPr lang="vi-VN" sz="3200" dirty="0" smtClean="0">
                <a:solidFill>
                  <a:srgbClr val="FF0000"/>
                </a:solidFill>
              </a:rPr>
              <a:t>Gần gũi, thân thiết với nhân dân.</a:t>
            </a:r>
          </a:p>
          <a:p>
            <a:r>
              <a:rPr lang="vi-VN" sz="3200" dirty="0" smtClean="0">
                <a:solidFill>
                  <a:srgbClr val="FF0000"/>
                </a:solidFill>
              </a:rPr>
              <a:t>Đoàn kết tạo nên sức mạnh to lớn.</a:t>
            </a:r>
          </a:p>
          <a:p>
            <a:r>
              <a:rPr lang="vi-VN" sz="3200" dirty="0" smtClean="0">
                <a:solidFill>
                  <a:srgbClr val="FF0000"/>
                </a:solidFill>
              </a:rPr>
              <a:t>Học tập, rèn luyện theo 6 điều bác Hồ dạy.</a:t>
            </a:r>
            <a:endParaRPr lang="vi-VN" sz="3200" dirty="0">
              <a:solidFill>
                <a:srgbClr val="FF0000"/>
              </a:solidFill>
            </a:endParaRPr>
          </a:p>
          <a:p>
            <a:r>
              <a:rPr lang="vi-VN" sz="3200" dirty="0" smtClean="0">
                <a:solidFill>
                  <a:srgbClr val="FF0000"/>
                </a:solidFill>
              </a:rPr>
              <a:t>Cần cù, tiết kiệm, trung thực.</a:t>
            </a:r>
            <a:endParaRPr lang="en-US" sz="3200" dirty="0">
              <a:solidFill>
                <a:srgbClr val="FF0000"/>
              </a:solidFill>
            </a:endParaRPr>
          </a:p>
        </p:txBody>
      </p:sp>
    </p:spTree>
    <p:extLst>
      <p:ext uri="{BB962C8B-B14F-4D97-AF65-F5344CB8AC3E}">
        <p14:creationId xmlns:p14="http://schemas.microsoft.com/office/powerpoint/2010/main" val="2649987073"/>
      </p:ext>
    </p:extLst>
  </p:cSld>
  <p:clrMapOvr>
    <a:masterClrMapping/>
  </p:clrMapOvr>
  <p:transition spd="slow" advTm="24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4000" dirty="0" smtClean="0">
                <a:latin typeface="+mn-lt"/>
              </a:rPr>
              <a:t>Người lính hy sinh cái tôi cá nhân để vì cái chung của dân tộc.</a:t>
            </a:r>
            <a:endParaRPr lang="en-US" sz="4000" dirty="0">
              <a:latin typeface="+mn-lt"/>
            </a:endParaRPr>
          </a:p>
        </p:txBody>
      </p:sp>
      <p:sp>
        <p:nvSpPr>
          <p:cNvPr id="3" name="Content Placeholder 2"/>
          <p:cNvSpPr>
            <a:spLocks noGrp="1"/>
          </p:cNvSpPr>
          <p:nvPr>
            <p:ph idx="1"/>
          </p:nvPr>
        </p:nvSpPr>
        <p:spPr/>
        <p:txBody>
          <a:bodyPr>
            <a:normAutofit/>
          </a:bodyPr>
          <a:lstStyle/>
          <a:p>
            <a:r>
              <a:rPr lang="vi-VN" sz="3600" dirty="0" smtClean="0"/>
              <a:t>Người lính sẳn sàng bỏ mọi công việc, gia đình nhỏ của mình để phục vụ cho công cuộc đấu tranh giải phóng dân tộc. Họ một lòng một dạ hướng về đất nước. </a:t>
            </a:r>
          </a:p>
          <a:p>
            <a:r>
              <a:rPr lang="vi-VN" sz="3600" dirty="0" smtClean="0"/>
              <a:t>Những ước mơ cá nhân được cất giữ qua một bên để cùng nhau h</a:t>
            </a:r>
            <a:r>
              <a:rPr lang="en-US" sz="3600" dirty="0" smtClean="0"/>
              <a:t>ướ</a:t>
            </a:r>
            <a:r>
              <a:rPr lang="vi-VN" sz="3600" dirty="0" smtClean="0"/>
              <a:t>ng tới khát vọng độc lập, hòa bình dân tộc.</a:t>
            </a:r>
            <a:endParaRPr lang="en-US" sz="3600" dirty="0"/>
          </a:p>
        </p:txBody>
      </p:sp>
    </p:spTree>
    <p:extLst>
      <p:ext uri="{BB962C8B-B14F-4D97-AF65-F5344CB8AC3E}">
        <p14:creationId xmlns:p14="http://schemas.microsoft.com/office/powerpoint/2010/main" val="398944518"/>
      </p:ext>
    </p:extLst>
  </p:cSld>
  <p:clrMapOvr>
    <a:masterClrMapping/>
  </p:clrMapOvr>
  <p:transition spd="slow" advTm="24000">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TotalTime>
  <Words>797</Words>
  <Application>Microsoft Office PowerPoint</Application>
  <PresentationFormat>On-screen Show (4:3)</PresentationFormat>
  <Paragraphs>36</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                                                                                            </vt:lpstr>
      <vt:lpstr>    </vt:lpstr>
      <vt:lpstr>            </vt:lpstr>
      <vt:lpstr>             </vt:lpstr>
      <vt:lpstr>  </vt:lpstr>
      <vt:lpstr>Hình ảnh người lính đáng yêu</vt:lpstr>
      <vt:lpstr>                                                                                                                                                                                                                                                                                  </vt:lpstr>
      <vt:lpstr> Đức tính tốt đẹp đáng tự hào của người lính:</vt:lpstr>
      <vt:lpstr>Người lính hy sinh cái tôi cá nhân để vì cái chung của dân tộc.</vt:lpstr>
      <vt:lpstr>Người lính còn nấu ăn rất ngon, mọi việc từ trồng trọt, chăn nuôi, cho đến may vá họ đều làm rất giỏi. Đây là đức tính mà chúng ta nên học hỏi.</vt:lpstr>
      <vt:lpstr>Khi lọt vào tay kẻ thù, trước mọi hình thức tra tấn man rợ, khổ hình người lính vẫn kiên cường không hề tiết lộ bí mật dân tộc cho địch. Họ nguyện hy sinh cá nhân để bảo vệ sự nghiệp giải phóng dân tộc.</vt:lpstr>
      <vt:lpstr>Người lính còn tham gia lao động sản xuất cùng nông dân. Mở các lớp học xóa mù chữ cho người dân.</vt:lpstr>
      <vt:lpstr>Với chúng em, người lính cụ Hồ rất tuyệt vời. Người lính sống hết mình với lý tưởng cách mạng, hi sinh để bảo vệ hòa bình. Qua những tác phẩm văn học và bộ môn lịch sự, qua lời kể của ông bà Chúng em cảm thấy biết ơn những người lính trong thời chiến tranh. Chúng em rất tự hào và biết ơn những cống hiến của người lính cụ Hồ. </vt:lpstr>
      <vt:lpstr>Bên cạnh đó, chúng ta cũng phải dành tình cảm yêu mến đến những người lính thời bình bây giờ. Người lính thời chiến hay bình thì cũng luôn trung thành với đảng và sống vì dân.</vt:lpstr>
      <vt:lpstr>Cảm ơn cô giáo và các bạn đã lắng nghe bài thuyết trình của nhóm 1. Chúc mọi người có một buổi học vui vẻ.</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huy_ctn</dc:creator>
  <cp:lastModifiedBy>huy_ctn</cp:lastModifiedBy>
  <cp:revision>42</cp:revision>
  <dcterms:created xsi:type="dcterms:W3CDTF">2020-12-16T06:09:08Z</dcterms:created>
  <dcterms:modified xsi:type="dcterms:W3CDTF">2020-12-16T13:03:57Z</dcterms:modified>
</cp:coreProperties>
</file>