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4" r:id="rId3"/>
    <p:sldId id="258" r:id="rId4"/>
    <p:sldId id="275" r:id="rId5"/>
    <p:sldId id="282" r:id="rId6"/>
    <p:sldId id="286" r:id="rId7"/>
    <p:sldId id="293" r:id="rId8"/>
    <p:sldId id="259" r:id="rId9"/>
    <p:sldId id="289" r:id="rId10"/>
    <p:sldId id="291" r:id="rId11"/>
    <p:sldId id="277" r:id="rId12"/>
    <p:sldId id="278" r:id="rId13"/>
    <p:sldId id="279" r:id="rId14"/>
    <p:sldId id="280" r:id="rId15"/>
    <p:sldId id="281" r:id="rId16"/>
    <p:sldId id="263" r:id="rId17"/>
    <p:sldId id="264" r:id="rId18"/>
    <p:sldId id="273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7DF2-5EF4-47D0-9B3D-C007031851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74ECF-A5E8-4F9C-8966-611D68DBB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2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4ECF-A5E8-4F9C-8966-611D68DBBC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A30EE-1E5F-471C-8DA3-5C2527E10B5F}" type="slidenum">
              <a:rPr lang="en-US"/>
              <a:pPr/>
              <a:t>17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399C5-0B32-4470-8415-E059C60A434A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48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1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38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530E9B-989E-4D35-9C2E-1F6A62BA8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14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2929DB-DC98-4773-8DF4-11BD39EA9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36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89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60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36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25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71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95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8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0E57-5920-42C7-81CD-84670CF2A2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C561-8E93-4419-9C8F-6FE6DAAF0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2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file:///C:\Documents%20and%20Settings\Lai%20Cao%20Dang\My%20Documents\Giao%20An%202\Package%20-%20Trac%20Nghiem\Trac%20Nghiem.exe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\218-abba-happy_new_year.mp3" TargetMode="External"/><Relationship Id="rId6" Type="http://schemas.openxmlformats.org/officeDocument/2006/relationships/image" Target="../media/image45.gif"/><Relationship Id="rId11" Type="http://schemas.openxmlformats.org/officeDocument/2006/relationships/image" Target="../media/image50.gif"/><Relationship Id="rId5" Type="http://schemas.openxmlformats.org/officeDocument/2006/relationships/image" Target="../media/image44.jpeg"/><Relationship Id="rId15" Type="http://schemas.openxmlformats.org/officeDocument/2006/relationships/image" Target="../media/image54.gif"/><Relationship Id="rId10" Type="http://schemas.openxmlformats.org/officeDocument/2006/relationships/image" Target="../media/image49.gif"/><Relationship Id="rId4" Type="http://schemas.openxmlformats.org/officeDocument/2006/relationships/image" Target="../media/image43.png"/><Relationship Id="rId9" Type="http://schemas.openxmlformats.org/officeDocument/2006/relationships/image" Target="../media/image48.gif"/><Relationship Id="rId1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NOVO\Desktop\dc_150825_Halong-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19100" y="404664"/>
            <a:ext cx="8401372" cy="518457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408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11: Traveling around Viet Nam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Lesson </a:t>
            </a:r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READ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Period: 6</a:t>
            </a:r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95736" y="6246019"/>
            <a:ext cx="579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Phan Thu Phương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2" grpId="1" animBg="1"/>
      <p:bldP spid="4102" grpId="2" animBg="1"/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ng10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 flipV="1">
            <a:off x="1835150" y="231775"/>
            <a:ext cx="743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/>
            <a:r>
              <a:rPr lang="en-US"/>
              <a:t>             </a:t>
            </a:r>
            <a:r>
              <a:rPr lang="en-US" sz="2400" b="1">
                <a:solidFill>
                  <a:schemeClr val="tx2"/>
                </a:solidFill>
              </a:rPr>
              <a:t>Nha Trang</a:t>
            </a:r>
            <a:r>
              <a:rPr lang="en-US" sz="2400" b="1"/>
              <a:t>  </a:t>
            </a:r>
            <a:r>
              <a:rPr lang="en-US" sz="2400" b="1">
                <a:solidFill>
                  <a:srgbClr val="99FFCC"/>
                </a:solidFill>
              </a:rPr>
              <a:t>Da Lat</a:t>
            </a:r>
            <a:r>
              <a:rPr lang="en-US" sz="2400" b="1"/>
              <a:t>   </a:t>
            </a:r>
            <a:r>
              <a:rPr lang="en-US" sz="2400" b="1">
                <a:solidFill>
                  <a:srgbClr val="FF66FF"/>
                </a:solidFill>
              </a:rPr>
              <a:t>Sa Pa</a:t>
            </a:r>
            <a:r>
              <a:rPr lang="en-US" sz="2400" b="1"/>
              <a:t>      </a:t>
            </a:r>
            <a:r>
              <a:rPr lang="en-US" sz="2400" b="1">
                <a:solidFill>
                  <a:srgbClr val="3366FF"/>
                </a:solidFill>
              </a:rPr>
              <a:t>Ha Long Bay</a:t>
            </a:r>
            <a:r>
              <a:rPr lang="en-US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 flipV="1">
            <a:off x="0" y="895350"/>
            <a:ext cx="3429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Restaurants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Sand beaches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Tourist attractions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Types of food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Villages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Waterfalls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World Heritage</a:t>
            </a:r>
          </a:p>
          <a:p>
            <a:pPr eaLnBrk="0" hangingPunct="0"/>
            <a:endParaRPr lang="en-US">
              <a:solidFill>
                <a:srgbClr val="3366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38500" y="762000"/>
            <a:ext cx="685800" cy="685800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238500" y="160020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238500" y="3573463"/>
            <a:ext cx="685800" cy="728662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276600" y="525780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238500" y="443865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276600" y="268605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457700" y="742950"/>
            <a:ext cx="685800" cy="685800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476750" y="158115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500563" y="3573463"/>
            <a:ext cx="685800" cy="728662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500563" y="5229225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533900" y="441960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495800" y="266700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676900" y="742950"/>
            <a:ext cx="685800" cy="685800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695950" y="158115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5734050" y="360045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5724525" y="5229225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5724525" y="4429125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5715000" y="266700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7200900" y="742950"/>
            <a:ext cx="685800" cy="685800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endParaRPr lang="en-US" sz="6600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7235825" y="1557338"/>
            <a:ext cx="685800" cy="728662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7235825" y="3573463"/>
            <a:ext cx="685800" cy="728662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7235825" y="4437063"/>
            <a:ext cx="685800" cy="728662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7239000" y="266700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7235825" y="5229225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3295650" y="6076950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4500563" y="6092825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5724525" y="6084888"/>
            <a:ext cx="685800" cy="728662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7235825" y="6092825"/>
            <a:ext cx="685800" cy="728663"/>
          </a:xfrm>
          <a:prstGeom prst="rect">
            <a:avLst/>
          </a:prstGeom>
          <a:solidFill>
            <a:srgbClr val="FFF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7164388" y="16287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6600FF"/>
                </a:solidFill>
                <a:latin typeface="VNbodnoff" pitchFamily="34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33528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4500563" y="27813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5651500" y="45085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  <a:r>
              <a:rPr lang="en-US" sz="3600" b="1">
                <a:solidFill>
                  <a:srgbClr val="6600FF"/>
                </a:solidFill>
                <a:latin typeface="VNbodnoff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4427538" y="534035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7235825" y="609282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5795963" y="270827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7235825" y="270827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  <a:r>
              <a:rPr lang="en-US" sz="4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/>
      <p:bldP spid="17442" grpId="0"/>
      <p:bldP spid="17443" grpId="0"/>
      <p:bldP spid="17444" grpId="0"/>
      <p:bldP spid="17445" grpId="0"/>
      <p:bldP spid="17446" grpId="0"/>
      <p:bldP spid="17447" grpId="0"/>
      <p:bldP spid="174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38200" y="32766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Nha Trang</a:t>
            </a:r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14600" y="32766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Da Lat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733800" y="32766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Sa Pa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858000" y="33051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Nha Rong Harbor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1430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5146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8100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 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73914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28600" y="1052736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 rot="-5400000">
            <a:off x="3886200" y="-1223393"/>
            <a:ext cx="2133600" cy="7315200"/>
          </a:xfrm>
          <a:prstGeom prst="verticalScroll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altLang="en-US">
                <a:solidFill>
                  <a:srgbClr val="CCFF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1828800" y="1981200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002060"/>
                </a:solidFill>
                <a:latin typeface="Times New Roman" pitchFamily="18" charset="0"/>
              </a:rPr>
              <a:t> Andrew studies tribes around the world. He likes mountain- climbing.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066800" y="8382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Where should Andrew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go?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328" name="Text Box 100"/>
          <p:cNvSpPr txBox="1">
            <a:spLocks noChangeArrowheads="1"/>
          </p:cNvSpPr>
          <p:nvPr/>
        </p:nvSpPr>
        <p:spPr bwMode="auto">
          <a:xfrm>
            <a:off x="395536" y="56679"/>
            <a:ext cx="85360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*(2/p.105)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ADVERTISEMENTS AGAIN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HELP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 PEOPLE TO FIND THE SUITABLE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PLACES.CHECK 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(√) THE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BOXES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334000" y="4371975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pic>
        <p:nvPicPr>
          <p:cNvPr id="20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7636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6018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4400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2782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116488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4260850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6" name="Picture 17" descr="leo n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29200"/>
            <a:ext cx="2843808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05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  <p:bldP spid="44041" grpId="0"/>
      <p:bldP spid="44043" grpId="0"/>
      <p:bldP spid="44044" grpId="0" animBg="1"/>
      <p:bldP spid="44045" grpId="0" animBg="1"/>
      <p:bldP spid="44046" grpId="0" animBg="1"/>
      <p:bldP spid="44047" grpId="0" animBg="1"/>
      <p:bldP spid="44052" grpId="0" animBg="1"/>
      <p:bldP spid="44053" grpId="0" animBg="1"/>
      <p:bldP spid="44055" grpId="0"/>
      <p:bldP spid="44056" grpId="0"/>
      <p:bldP spid="18" grpId="0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429000" y="36576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Sa Pa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Trang</a:t>
            </a:r>
            <a:r>
              <a:rPr lang="en-US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86000" y="3686175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Da Lat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400800" y="36861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Rong Harbor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914400" y="4724400"/>
            <a:ext cx="685800" cy="66992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324100" y="4724400"/>
            <a:ext cx="685800" cy="66992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581400" y="4724400"/>
            <a:ext cx="685800" cy="66992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934200" y="4724400"/>
            <a:ext cx="685800" cy="669925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066800" y="-28575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Where should Mary </a:t>
            </a:r>
            <a:r>
              <a:rPr lang="en-US" altLang="en-US" sz="4000" b="1" dirty="0" smtClean="0">
                <a:latin typeface="Times New Roman" pitchFamily="18" charset="0"/>
              </a:rPr>
              <a:t>go?</a:t>
            </a:r>
            <a:endParaRPr lang="en-US" altLang="en-US" sz="4000" b="1" dirty="0">
              <a:latin typeface="Times New Roman" pitchFamily="18" charset="0"/>
            </a:endParaRP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228600" y="116632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itchFamily="18" charset="0"/>
              </a:rPr>
              <a:t> </a:t>
            </a:r>
            <a:r>
              <a:rPr lang="en-US" altLang="en-US" sz="3600" b="1">
                <a:solidFill>
                  <a:srgbClr val="CC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 rot="-5400000">
            <a:off x="3200400" y="-1676400"/>
            <a:ext cx="3429000" cy="7848600"/>
          </a:xfrm>
          <a:prstGeom prst="verticalScroll">
            <a:avLst>
              <a:gd name="adj" fmla="val 12500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 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638300" y="885825"/>
            <a:ext cx="70104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latin typeface="Times New Roman" pitchFamily="18" charset="0"/>
              </a:rPr>
              <a:t>Mary loves Viet Nam and she wants to travel by train to see as much of the country as possible. She also wants to visit oceanic institute in Viet Nam.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495800" y="36576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029200" y="4752975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pic>
        <p:nvPicPr>
          <p:cNvPr id="18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18" y="54102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8356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6738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5120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3502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188496" y="594928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4400" y="4676775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5" name="Picture 16" descr="nt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07038"/>
            <a:ext cx="2606598" cy="135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84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0" grpId="0"/>
      <p:bldP spid="45061" grpId="0"/>
      <p:bldP spid="45064" grpId="0"/>
      <p:bldP spid="45065" grpId="0" animBg="1"/>
      <p:bldP spid="45066" grpId="0" animBg="1"/>
      <p:bldP spid="45067" grpId="0" animBg="1"/>
      <p:bldP spid="45069" grpId="0" animBg="1"/>
      <p:bldP spid="45070" grpId="0"/>
      <p:bldP spid="45071" grpId="0" animBg="1"/>
      <p:bldP spid="45072" grpId="0" animBg="1"/>
      <p:bldP spid="45073" grpId="0"/>
      <p:bldP spid="16" grpId="0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Where should John </a:t>
            </a:r>
            <a:r>
              <a:rPr lang="en-US" altLang="en-US" sz="4000" b="1" dirty="0" smtClean="0">
                <a:latin typeface="Times New Roman" pitchFamily="18" charset="0"/>
              </a:rPr>
              <a:t>go?</a:t>
            </a:r>
            <a:endParaRPr lang="en-US" altLang="en-US" sz="4000" b="1" dirty="0">
              <a:latin typeface="Times New Roman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85800" y="3248025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Trang</a:t>
            </a:r>
            <a:r>
              <a:rPr lang="en-US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362200" y="3248025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Da Lat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581400" y="3248025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Sa Pa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724400" y="3248025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705600" y="3276600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Rong Harbor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9906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4384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6576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52578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7162800" y="43434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228600" y="114300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itchFamily="18" charset="0"/>
              </a:rPr>
              <a:t> </a:t>
            </a:r>
            <a:r>
              <a:rPr lang="en-US" altLang="en-US" sz="3600" b="1">
                <a:latin typeface="Times New Roman" pitchFamily="18" charset="0"/>
              </a:rPr>
              <a:t>c</a:t>
            </a:r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>
            <a:off x="683568" y="590550"/>
            <a:ext cx="7696200" cy="2747963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1905000" y="1276350"/>
            <a:ext cx="6553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>
                <a:latin typeface="Times New Roman" pitchFamily="18" charset="0"/>
              </a:rPr>
              <a:t>John is interested in the history of Viet Nam. He wants to visit the places where President Ho Chi Minh left Viet Nam in 1911</a:t>
            </a:r>
          </a:p>
        </p:txBody>
      </p:sp>
      <p:pic>
        <p:nvPicPr>
          <p:cNvPr id="16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522264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9077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7459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5841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4223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260504" y="5661248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39000" y="42322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3" name="Picture 21" descr="ben nha r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220" y="5049310"/>
            <a:ext cx="2560284" cy="180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32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7" grpId="0"/>
      <p:bldP spid="46088" grpId="0"/>
      <p:bldP spid="46089" grpId="0"/>
      <p:bldP spid="46090" grpId="0"/>
      <p:bldP spid="46091" grpId="0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  <p:bldP spid="46099" grpId="0" animBg="1"/>
      <p:bldP spid="46100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66800" y="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Where should Joanne go ?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04800" y="76200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itchFamily="18" charset="0"/>
              </a:rPr>
              <a:t> </a:t>
            </a:r>
            <a:r>
              <a:rPr lang="en-US" altLang="en-US" sz="3600" b="1">
                <a:latin typeface="Times New Roman" pitchFamily="18" charset="0"/>
              </a:rPr>
              <a:t>d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Trang</a:t>
            </a:r>
            <a:r>
              <a:rPr lang="en-US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362200" y="33528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Da Lat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581400" y="33528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Sa Pa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724400" y="33528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705600" y="33813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Rong Harbor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9906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4384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38100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53340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7162800" y="44196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533400" y="762000"/>
            <a:ext cx="8077200" cy="2667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485900" y="838200"/>
            <a:ext cx="6553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Joanne likes swimming and sunbathing. She has been to Viet Nam twice and she has visited Nha Trang already</a:t>
            </a:r>
          </a:p>
        </p:txBody>
      </p:sp>
      <p:pic>
        <p:nvPicPr>
          <p:cNvPr id="16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0" y="52292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8356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6738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5120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3502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188496" y="5733256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0" y="43084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3" name="Picture 4" descr="hal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222" y="5085184"/>
            <a:ext cx="2431282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64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 animBg="1"/>
      <p:bldP spid="47112" grpId="0"/>
      <p:bldP spid="47113" grpId="0"/>
      <p:bldP spid="47114" grpId="0"/>
      <p:bldP spid="47115" grpId="0"/>
      <p:bldP spid="47116" grpId="0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66800" y="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Where should Donna go ?</a:t>
            </a: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04800" y="133350"/>
            <a:ext cx="6858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</a:rPr>
              <a:t>e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85800" y="350520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Trang</a:t>
            </a:r>
            <a:r>
              <a:rPr lang="en-US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362200" y="3505200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Da Lat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581400" y="35052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Sa Pa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724400" y="35052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Ha Long Bay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705600" y="3533775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Nha Rong Harbor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9906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52578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67818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533400" y="762000"/>
            <a:ext cx="8077200" cy="2667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1485900" y="838200"/>
            <a:ext cx="6553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Donna is a florist. She has a flower shop in Los Angeles. She is thinking of importing flowers from Viet Nam.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733800" y="4572000"/>
            <a:ext cx="685800" cy="609600"/>
          </a:xfrm>
          <a:prstGeom prst="rect">
            <a:avLst/>
          </a:prstGeom>
          <a:solidFill>
            <a:srgbClr val="FFFF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sp>
        <p:nvSpPr>
          <p:cNvPr id="17424" name="AutoShape 22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8001000" y="5632450"/>
            <a:ext cx="762000" cy="6096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>
              <a:latin typeface="Tahoma" pitchFamily="34" charset="0"/>
            </a:endParaRPr>
          </a:p>
        </p:txBody>
      </p:sp>
      <p:pic>
        <p:nvPicPr>
          <p:cNvPr id="17" name="Picture 9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72" y="5303837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7636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6018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4400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2782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116488" y="5805264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22525" y="4503738"/>
            <a:ext cx="99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</a:t>
            </a:r>
          </a:p>
        </p:txBody>
      </p:sp>
      <p:pic>
        <p:nvPicPr>
          <p:cNvPr id="24" name="Picture 15" descr="IMG_07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1" y="5241776"/>
            <a:ext cx="2479104" cy="16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30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animBg="1"/>
      <p:bldP spid="49158" grpId="0"/>
      <p:bldP spid="49159" grpId="0"/>
      <p:bldP spid="49160" grpId="0"/>
      <p:bldP spid="49161" grpId="0"/>
      <p:bldP spid="49162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69" grpId="0"/>
      <p:bldP spid="49172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97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567710763"/>
              </p:ext>
            </p:extLst>
          </p:nvPr>
        </p:nvGraphicFramePr>
        <p:xfrm>
          <a:off x="71438" y="771525"/>
          <a:ext cx="8991600" cy="3600451"/>
        </p:xfrm>
        <a:graphic>
          <a:graphicData uri="http://schemas.openxmlformats.org/drawingml/2006/table">
            <a:tbl>
              <a:tblPr/>
              <a:tblGrid>
                <a:gridCol w="1219200"/>
                <a:gridCol w="1382712"/>
                <a:gridCol w="6389688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Place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Reason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Andrew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John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Joanne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Donna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1435100" y="12731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Sa Pa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1460500" y="1793875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Nha</a:t>
            </a: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Trang</a:t>
            </a:r>
            <a:endParaRPr lang="en-US" sz="20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1257300" y="2466975"/>
            <a:ext cx="1460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Nha</a:t>
            </a: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Rong</a:t>
            </a: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 Harbor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1320800" y="3914775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Da </a:t>
            </a:r>
            <a:r>
              <a:rPr lang="en-US" sz="2000" b="1" dirty="0" err="1">
                <a:solidFill>
                  <a:srgbClr val="0033CC"/>
                </a:solidFill>
                <a:latin typeface="Tahoma" pitchFamily="34" charset="0"/>
              </a:rPr>
              <a:t>Lat</a:t>
            </a:r>
            <a:endParaRPr lang="en-US" sz="20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1358900" y="3178175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  <a:latin typeface="Tahoma" pitchFamily="34" charset="0"/>
              </a:rPr>
              <a:t>Ha Long Bay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2555776" y="1264779"/>
            <a:ext cx="6670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He studies </a:t>
            </a:r>
            <a:r>
              <a:rPr lang="en-US" sz="2000" b="1" dirty="0" smtClean="0">
                <a:solidFill>
                  <a:srgbClr val="00B050"/>
                </a:solidFill>
                <a:latin typeface="Tahoma" pitchFamily="34" charset="0"/>
              </a:rPr>
              <a:t>tribes, 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and he likes </a:t>
            </a:r>
            <a:r>
              <a:rPr lang="en-US" sz="2000" b="1" dirty="0" smtClean="0">
                <a:solidFill>
                  <a:srgbClr val="00B050"/>
                </a:solidFill>
                <a:latin typeface="Tahoma" pitchFamily="34" charset="0"/>
              </a:rPr>
              <a:t>mountain-climbing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743200" y="1755775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She wants to visit an oceanic institute in Viet Nam.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2667000" y="2466975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He wants to visit the place where President HCM left Viet Nam in 1911.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2667000" y="3127375"/>
            <a:ext cx="628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She likes swimming and sunbathing and she has visited </a:t>
            </a:r>
            <a:r>
              <a:rPr lang="en-US" sz="2000" b="1" dirty="0" err="1">
                <a:solidFill>
                  <a:srgbClr val="00B050"/>
                </a:solidFill>
                <a:latin typeface="Tahoma" pitchFamily="34" charset="0"/>
              </a:rPr>
              <a:t>Nha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ahoma" pitchFamily="34" charset="0"/>
              </a:rPr>
              <a:t>Trang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 already.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2760663" y="3736975"/>
            <a:ext cx="638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</a:rPr>
              <a:t>She is a florist and she is thinking of importing flowers from Viet Nam.</a:t>
            </a:r>
          </a:p>
        </p:txBody>
      </p:sp>
      <p:sp>
        <p:nvSpPr>
          <p:cNvPr id="59457" name="Rectangle 65"/>
          <p:cNvSpPr>
            <a:spLocks noChangeArrowheads="1"/>
          </p:cNvSpPr>
          <p:nvPr/>
        </p:nvSpPr>
        <p:spPr bwMode="auto">
          <a:xfrm>
            <a:off x="142875" y="4500563"/>
            <a:ext cx="88392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ahoma" pitchFamily="34" charset="0"/>
              </a:rPr>
              <a:t>1/Andrew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dirty="0">
                <a:latin typeface="Tahoma" pitchFamily="34" charset="0"/>
              </a:rPr>
              <a:t>A: Where should </a:t>
            </a:r>
            <a:r>
              <a:rPr lang="en-US" sz="2200" b="1" dirty="0">
                <a:solidFill>
                  <a:srgbClr val="FF0000"/>
                </a:solidFill>
                <a:latin typeface="Tahoma" pitchFamily="34" charset="0"/>
              </a:rPr>
              <a:t>Andrew</a:t>
            </a:r>
            <a:r>
              <a:rPr lang="en-US" sz="2200" b="1" dirty="0">
                <a:latin typeface="Tahoma" pitchFamily="34" charset="0"/>
              </a:rPr>
              <a:t> go ?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dirty="0">
                <a:latin typeface="Tahoma" pitchFamily="34" charset="0"/>
              </a:rPr>
              <a:t>B: He should go to </a:t>
            </a:r>
            <a:r>
              <a:rPr lang="en-US" sz="2200" b="1" dirty="0">
                <a:solidFill>
                  <a:srgbClr val="0033CC"/>
                </a:solidFill>
                <a:latin typeface="Tahoma" pitchFamily="34" charset="0"/>
              </a:rPr>
              <a:t>Sa Pa</a:t>
            </a:r>
            <a:r>
              <a:rPr lang="en-US" sz="2200" b="1" dirty="0"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dirty="0">
                <a:latin typeface="Tahoma" pitchFamily="34" charset="0"/>
              </a:rPr>
              <a:t>A: Why 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200" b="1" dirty="0">
                <a:latin typeface="Tahoma" pitchFamily="34" charset="0"/>
              </a:rPr>
              <a:t>B: Because </a:t>
            </a:r>
            <a:r>
              <a:rPr lang="en-US" sz="2200" b="1" dirty="0">
                <a:solidFill>
                  <a:srgbClr val="00B050"/>
                </a:solidFill>
                <a:latin typeface="Tahoma" pitchFamily="34" charset="0"/>
              </a:rPr>
              <a:t>he studies tribes and he likes mountain-climbing</a:t>
            </a:r>
            <a:r>
              <a:rPr lang="en-US" sz="2200" b="1" dirty="0">
                <a:latin typeface="Tahoma" pitchFamily="34" charset="0"/>
              </a:rPr>
              <a:t>.</a:t>
            </a:r>
          </a:p>
        </p:txBody>
      </p:sp>
      <p:sp>
        <p:nvSpPr>
          <p:cNvPr id="59458" name="AutoShape 66"/>
          <p:cNvSpPr>
            <a:spLocks noChangeArrowheads="1"/>
          </p:cNvSpPr>
          <p:nvPr/>
        </p:nvSpPr>
        <p:spPr bwMode="auto">
          <a:xfrm>
            <a:off x="0" y="80963"/>
            <a:ext cx="9144000" cy="609600"/>
          </a:xfrm>
          <a:prstGeom prst="roundRect">
            <a:avLst>
              <a:gd name="adj" fmla="val 16667"/>
            </a:avLst>
          </a:prstGeom>
          <a:solidFill>
            <a:srgbClr val="B3E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*</a:t>
            </a:r>
            <a:r>
              <a:rPr lang="en-US" sz="2400" b="1" u="sng" dirty="0" smtClean="0">
                <a:solidFill>
                  <a:srgbClr val="0000FF"/>
                </a:solidFill>
                <a:latin typeface="Tahoma" pitchFamily="34" charset="0"/>
              </a:rPr>
              <a:t>Talk </a:t>
            </a:r>
            <a:r>
              <a:rPr lang="en-US" sz="2400" b="1" u="sng" dirty="0">
                <a:solidFill>
                  <a:srgbClr val="0000FF"/>
                </a:solidFill>
                <a:latin typeface="Tahoma" pitchFamily="34" charset="0"/>
              </a:rPr>
              <a:t>about Where these people should </a:t>
            </a:r>
            <a:r>
              <a:rPr lang="en-US" sz="2400" b="1" u="sng" dirty="0" smtClean="0">
                <a:solidFill>
                  <a:srgbClr val="0000FF"/>
                </a:solidFill>
                <a:latin typeface="Tahoma" pitchFamily="34" charset="0"/>
              </a:rPr>
              <a:t>go?, </a:t>
            </a:r>
            <a:r>
              <a:rPr lang="en-US" sz="2400" b="1" u="sng" dirty="0">
                <a:solidFill>
                  <a:srgbClr val="0000FF"/>
                </a:solidFill>
                <a:latin typeface="Tahoma" pitchFamily="34" charset="0"/>
              </a:rPr>
              <a:t>and </a:t>
            </a:r>
            <a:r>
              <a:rPr lang="en-US" sz="2400" b="1" u="sng" dirty="0" smtClean="0">
                <a:solidFill>
                  <a:srgbClr val="0000FF"/>
                </a:solidFill>
                <a:latin typeface="Tahoma" pitchFamily="34" charset="0"/>
              </a:rPr>
              <a:t>why?:</a:t>
            </a:r>
            <a:endParaRPr lang="en-US" sz="2400" b="1" u="sng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67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5" grpId="0" autoUpdateAnimBg="0"/>
      <p:bldP spid="59426" grpId="0" autoUpdateAnimBg="0"/>
      <p:bldP spid="59427" grpId="0" autoUpdateAnimBg="0"/>
      <p:bldP spid="59428" grpId="0" autoUpdateAnimBg="0"/>
      <p:bldP spid="59429" grpId="0" autoUpdateAnimBg="0"/>
      <p:bldP spid="59430" grpId="0" autoUpdateAnimBg="0"/>
      <p:bldP spid="59431" grpId="0" autoUpdateAnimBg="0"/>
      <p:bldP spid="59432" grpId="0" autoUpdateAnimBg="0"/>
      <p:bldP spid="59433" grpId="0" autoUpdateAnimBg="0"/>
      <p:bldP spid="59434" grpId="0" autoUpdateAnimBg="0"/>
      <p:bldP spid="59457" grpId="0" autoUpdateAnimBg="0"/>
      <p:bldP spid="5945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2438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About you :</a:t>
            </a: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3048000" y="4368800"/>
            <a:ext cx="3124200" cy="2057400"/>
            <a:chOff x="0" y="1584"/>
            <a:chExt cx="2400" cy="1711"/>
          </a:xfrm>
        </p:grpSpPr>
        <p:pic>
          <p:nvPicPr>
            <p:cNvPr id="55305" name="Picture 9" descr="dalatm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983"/>
            <a:stretch>
              <a:fillRect/>
            </a:stretch>
          </p:blipFill>
          <p:spPr bwMode="auto">
            <a:xfrm>
              <a:off x="96" y="1584"/>
              <a:ext cx="2304" cy="171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0" y="1651"/>
              <a:ext cx="1920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 Lat</a:t>
              </a:r>
            </a:p>
          </p:txBody>
        </p:sp>
      </p:grp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76200" y="4368800"/>
            <a:ext cx="2971800" cy="2057400"/>
            <a:chOff x="3840" y="96"/>
            <a:chExt cx="1872" cy="1296"/>
          </a:xfrm>
        </p:grpSpPr>
        <p:pic>
          <p:nvPicPr>
            <p:cNvPr id="55308" name="Picture 12" descr="lvh6302halong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6"/>
              <a:ext cx="1872" cy="129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3888" y="144"/>
              <a:ext cx="17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Ha Long Bay</a:t>
              </a:r>
              <a:r>
                <a:rPr lang="en-US" sz="3200" b="1">
                  <a:solidFill>
                    <a:srgbClr val="FF3399"/>
                  </a:solidFill>
                </a:rPr>
                <a:t> </a:t>
              </a: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38100" y="381000"/>
            <a:ext cx="2971800" cy="2057400"/>
            <a:chOff x="0" y="3024"/>
            <a:chExt cx="1872" cy="1198"/>
          </a:xfrm>
        </p:grpSpPr>
        <p:pic>
          <p:nvPicPr>
            <p:cNvPr id="55311" name="Picture 15" descr="sapama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559"/>
            <a:stretch>
              <a:fillRect/>
            </a:stretch>
          </p:blipFill>
          <p:spPr bwMode="auto">
            <a:xfrm>
              <a:off x="0" y="3024"/>
              <a:ext cx="1872" cy="119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12" name="Text Box 16"/>
            <p:cNvSpPr txBox="1">
              <a:spLocks noChangeArrowheads="1"/>
            </p:cNvSpPr>
            <p:nvPr/>
          </p:nvSpPr>
          <p:spPr bwMode="auto">
            <a:xfrm>
              <a:off x="0" y="3120"/>
              <a:ext cx="960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Sapa</a:t>
              </a:r>
            </a:p>
          </p:txBody>
        </p:sp>
      </p:grp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6172200" y="381000"/>
            <a:ext cx="2971800" cy="1981200"/>
            <a:chOff x="3840" y="3024"/>
            <a:chExt cx="1872" cy="1248"/>
          </a:xfrm>
        </p:grpSpPr>
        <p:pic>
          <p:nvPicPr>
            <p:cNvPr id="55314" name="Picture 18" descr="Nha_trang_p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24"/>
              <a:ext cx="1872" cy="12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15" name="Text Box 19"/>
            <p:cNvSpPr txBox="1">
              <a:spLocks noChangeArrowheads="1"/>
            </p:cNvSpPr>
            <p:nvPr/>
          </p:nvSpPr>
          <p:spPr bwMode="auto">
            <a:xfrm>
              <a:off x="3888" y="3840"/>
              <a:ext cx="16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Nha Trang</a:t>
              </a:r>
            </a:p>
          </p:txBody>
        </p:sp>
      </p:grpSp>
      <p:grpSp>
        <p:nvGrpSpPr>
          <p:cNvPr id="55330" name="Group 34"/>
          <p:cNvGrpSpPr>
            <a:grpSpLocks/>
          </p:cNvGrpSpPr>
          <p:nvPr/>
        </p:nvGrpSpPr>
        <p:grpSpPr bwMode="auto">
          <a:xfrm>
            <a:off x="6297613" y="4368800"/>
            <a:ext cx="2820987" cy="2032000"/>
            <a:chOff x="3983" y="2736"/>
            <a:chExt cx="1777" cy="1280"/>
          </a:xfrm>
        </p:grpSpPr>
        <p:pic>
          <p:nvPicPr>
            <p:cNvPr id="55317" name="Picture 21" descr="nharong_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736"/>
              <a:ext cx="1777" cy="1280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3984" y="2736"/>
              <a:ext cx="1310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rgbClr val="D6009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Nha Rong Harbor</a:t>
              </a:r>
            </a:p>
          </p:txBody>
        </p:sp>
      </p:grpSp>
      <p:sp>
        <p:nvSpPr>
          <p:cNvPr id="55320" name="Freeform 24"/>
          <p:cNvSpPr>
            <a:spLocks/>
          </p:cNvSpPr>
          <p:nvPr/>
        </p:nvSpPr>
        <p:spPr bwMode="auto">
          <a:xfrm>
            <a:off x="3581400" y="1676400"/>
            <a:ext cx="2590800" cy="1066800"/>
          </a:xfrm>
          <a:custGeom>
            <a:avLst/>
            <a:gdLst>
              <a:gd name="T0" fmla="*/ 144 w 1632"/>
              <a:gd name="T1" fmla="*/ 672 h 672"/>
              <a:gd name="T2" fmla="*/ 0 w 1632"/>
              <a:gd name="T3" fmla="*/ 576 h 672"/>
              <a:gd name="T4" fmla="*/ 144 w 1632"/>
              <a:gd name="T5" fmla="*/ 432 h 672"/>
              <a:gd name="T6" fmla="*/ 672 w 1632"/>
              <a:gd name="T7" fmla="*/ 384 h 672"/>
              <a:gd name="T8" fmla="*/ 624 w 1632"/>
              <a:gd name="T9" fmla="*/ 144 h 672"/>
              <a:gd name="T10" fmla="*/ 1008 w 1632"/>
              <a:gd name="T11" fmla="*/ 96 h 672"/>
              <a:gd name="T12" fmla="*/ 1632 w 1632"/>
              <a:gd name="T13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32" h="672">
                <a:moveTo>
                  <a:pt x="144" y="672"/>
                </a:moveTo>
                <a:cubicBezTo>
                  <a:pt x="72" y="644"/>
                  <a:pt x="0" y="616"/>
                  <a:pt x="0" y="576"/>
                </a:cubicBezTo>
                <a:cubicBezTo>
                  <a:pt x="0" y="536"/>
                  <a:pt x="32" y="464"/>
                  <a:pt x="144" y="432"/>
                </a:cubicBezTo>
                <a:cubicBezTo>
                  <a:pt x="256" y="400"/>
                  <a:pt x="592" y="432"/>
                  <a:pt x="672" y="384"/>
                </a:cubicBezTo>
                <a:cubicBezTo>
                  <a:pt x="752" y="336"/>
                  <a:pt x="568" y="192"/>
                  <a:pt x="624" y="144"/>
                </a:cubicBezTo>
                <a:cubicBezTo>
                  <a:pt x="680" y="96"/>
                  <a:pt x="840" y="120"/>
                  <a:pt x="1008" y="96"/>
                </a:cubicBezTo>
                <a:cubicBezTo>
                  <a:pt x="1176" y="72"/>
                  <a:pt x="1528" y="16"/>
                  <a:pt x="1632" y="0"/>
                </a:cubicBezTo>
              </a:path>
            </a:pathLst>
          </a:custGeom>
          <a:noFill/>
          <a:ln w="38100">
            <a:solidFill>
              <a:srgbClr val="FFFF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431800" y="25019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Which place do you like to visit this summer vacation? Why?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457200" y="3352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ahoma" pitchFamily="34" charset="0"/>
              </a:rPr>
              <a:t>I like to visit Da Lat because I want to see flowers and waterfalls.</a:t>
            </a:r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694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25" grpId="0"/>
      <p:bldP spid="553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sp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6193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s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sp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sp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1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56858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3352800" y="1447800"/>
            <a:ext cx="442436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540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28888" y="3048000"/>
            <a:ext cx="6234112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4000" b="1"/>
              <a:t> Learn vocabulary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Make plans for your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summer vacation.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986636019"/>
      </p:ext>
    </p:extLst>
  </p:cSld>
  <p:clrMapOvr>
    <a:masterClrMapping/>
  </p:clrMapOvr>
  <p:transition>
    <p:split orient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331913" y="7143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44500" dir="16200000" sy="-100000" rotWithShape="0">
                    <a:schemeClr val="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217738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132138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067175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003800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940425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6804025" y="692150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7667625" y="765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25490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25490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900113" y="116632"/>
            <a:ext cx="7483475" cy="4889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a famous beach in the central of Vietnam.</a:t>
            </a:r>
          </a:p>
        </p:txBody>
      </p:sp>
      <p:pic>
        <p:nvPicPr>
          <p:cNvPr id="9229" name="Picture 13" descr="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388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4296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836613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4211638" y="4797425"/>
            <a:ext cx="457200" cy="457200"/>
            <a:chOff x="0" y="0"/>
            <a:chExt cx="288" cy="288"/>
          </a:xfrm>
        </p:grpSpPr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WordArt 2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G</a:t>
              </a:r>
            </a:p>
          </p:txBody>
        </p:sp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3708400" y="4797425"/>
            <a:ext cx="457200" cy="457200"/>
            <a:chOff x="0" y="0"/>
            <a:chExt cx="288" cy="288"/>
          </a:xfrm>
        </p:grpSpPr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WordArt 2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F</a:t>
              </a:r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3203575" y="4797425"/>
            <a:ext cx="457200" cy="457200"/>
            <a:chOff x="0" y="0"/>
            <a:chExt cx="288" cy="288"/>
          </a:xfrm>
        </p:grpSpPr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WordArt 2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E</a:t>
              </a:r>
            </a:p>
          </p:txBody>
        </p:sp>
      </p:grpSp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2700338" y="4797425"/>
            <a:ext cx="457200" cy="457200"/>
            <a:chOff x="0" y="0"/>
            <a:chExt cx="288" cy="288"/>
          </a:xfrm>
        </p:grpSpPr>
        <p:sp>
          <p:nvSpPr>
            <p:cNvPr id="9247" name="AutoShape 3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WordArt 32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D</a:t>
              </a:r>
            </a:p>
          </p:txBody>
        </p:sp>
      </p:grpSp>
      <p:grpSp>
        <p:nvGrpSpPr>
          <p:cNvPr id="9249" name="Group 33"/>
          <p:cNvGrpSpPr>
            <a:grpSpLocks/>
          </p:cNvGrpSpPr>
          <p:nvPr/>
        </p:nvGrpSpPr>
        <p:grpSpPr bwMode="auto">
          <a:xfrm>
            <a:off x="2195513" y="4797425"/>
            <a:ext cx="457200" cy="457200"/>
            <a:chOff x="0" y="0"/>
            <a:chExt cx="288" cy="288"/>
          </a:xfrm>
        </p:grpSpPr>
        <p:sp>
          <p:nvSpPr>
            <p:cNvPr id="9250" name="AutoShape 3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WordArt 35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C</a:t>
              </a:r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1692275" y="4797425"/>
            <a:ext cx="457200" cy="457200"/>
            <a:chOff x="0" y="0"/>
            <a:chExt cx="288" cy="288"/>
          </a:xfrm>
        </p:grpSpPr>
        <p:sp>
          <p:nvSpPr>
            <p:cNvPr id="9253" name="AutoShape 3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WordArt 38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B</a:t>
              </a:r>
            </a:p>
          </p:txBody>
        </p:sp>
      </p:grpSp>
      <p:grpSp>
        <p:nvGrpSpPr>
          <p:cNvPr id="9255" name="Group 39"/>
          <p:cNvGrpSpPr>
            <a:grpSpLocks/>
          </p:cNvGrpSpPr>
          <p:nvPr/>
        </p:nvGrpSpPr>
        <p:grpSpPr bwMode="auto">
          <a:xfrm>
            <a:off x="1187450" y="4797425"/>
            <a:ext cx="457200" cy="457200"/>
            <a:chOff x="0" y="0"/>
            <a:chExt cx="288" cy="288"/>
          </a:xfrm>
        </p:grpSpPr>
        <p:sp>
          <p:nvSpPr>
            <p:cNvPr id="9256" name="AutoShape 4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WordArt 41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A</a:t>
              </a:r>
            </a:p>
          </p:txBody>
        </p:sp>
      </p:grp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7354888" y="4797425"/>
            <a:ext cx="457200" cy="457200"/>
            <a:chOff x="0" y="0"/>
            <a:chExt cx="288" cy="288"/>
          </a:xfrm>
        </p:grpSpPr>
        <p:sp>
          <p:nvSpPr>
            <p:cNvPr id="9259" name="AutoShape 4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WordArt 44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M</a:t>
              </a:r>
            </a:p>
          </p:txBody>
        </p:sp>
      </p:grpSp>
      <p:grpSp>
        <p:nvGrpSpPr>
          <p:cNvPr id="9261" name="Group 45"/>
          <p:cNvGrpSpPr>
            <a:grpSpLocks/>
          </p:cNvGrpSpPr>
          <p:nvPr/>
        </p:nvGrpSpPr>
        <p:grpSpPr bwMode="auto">
          <a:xfrm>
            <a:off x="6804025" y="4797425"/>
            <a:ext cx="457200" cy="457200"/>
            <a:chOff x="0" y="0"/>
            <a:chExt cx="288" cy="288"/>
          </a:xfrm>
        </p:grpSpPr>
        <p:sp>
          <p:nvSpPr>
            <p:cNvPr id="9262" name="AutoShape 4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WordArt 47"/>
            <p:cNvSpPr>
              <a:spLocks noChangeArrowheads="1" noChangeShapeType="1"/>
            </p:cNvSpPr>
            <p:nvPr/>
          </p:nvSpPr>
          <p:spPr bwMode="auto">
            <a:xfrm>
              <a:off x="96" y="66"/>
              <a:ext cx="116" cy="1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L</a:t>
              </a:r>
            </a:p>
          </p:txBody>
        </p:sp>
      </p:grpSp>
      <p:grpSp>
        <p:nvGrpSpPr>
          <p:cNvPr id="9264" name="Group 48"/>
          <p:cNvGrpSpPr>
            <a:grpSpLocks/>
          </p:cNvGrpSpPr>
          <p:nvPr/>
        </p:nvGrpSpPr>
        <p:grpSpPr bwMode="auto">
          <a:xfrm>
            <a:off x="6300788" y="4797425"/>
            <a:ext cx="457200" cy="457200"/>
            <a:chOff x="0" y="0"/>
            <a:chExt cx="288" cy="288"/>
          </a:xfrm>
        </p:grpSpPr>
        <p:sp>
          <p:nvSpPr>
            <p:cNvPr id="9265" name="AutoShape 4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WordArt 5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K</a:t>
              </a:r>
            </a:p>
          </p:txBody>
        </p:sp>
      </p:grpSp>
      <p:grpSp>
        <p:nvGrpSpPr>
          <p:cNvPr id="9267" name="Group 51"/>
          <p:cNvGrpSpPr>
            <a:grpSpLocks/>
          </p:cNvGrpSpPr>
          <p:nvPr/>
        </p:nvGrpSpPr>
        <p:grpSpPr bwMode="auto">
          <a:xfrm>
            <a:off x="5795963" y="4797425"/>
            <a:ext cx="457200" cy="457200"/>
            <a:chOff x="0" y="0"/>
            <a:chExt cx="288" cy="288"/>
          </a:xfrm>
        </p:grpSpPr>
        <p:sp>
          <p:nvSpPr>
            <p:cNvPr id="9268" name="AutoShape 5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WordArt 53"/>
            <p:cNvSpPr>
              <a:spLocks noChangeArrowheads="1" noChangeShapeType="1"/>
            </p:cNvSpPr>
            <p:nvPr/>
          </p:nvSpPr>
          <p:spPr bwMode="auto">
            <a:xfrm>
              <a:off x="96" y="66"/>
              <a:ext cx="96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J</a:t>
              </a:r>
            </a:p>
          </p:txBody>
        </p:sp>
      </p:grpSp>
      <p:grpSp>
        <p:nvGrpSpPr>
          <p:cNvPr id="9270" name="Group 54"/>
          <p:cNvGrpSpPr>
            <a:grpSpLocks/>
          </p:cNvGrpSpPr>
          <p:nvPr/>
        </p:nvGrpSpPr>
        <p:grpSpPr bwMode="auto">
          <a:xfrm>
            <a:off x="5292725" y="4797425"/>
            <a:ext cx="457200" cy="457200"/>
            <a:chOff x="0" y="0"/>
            <a:chExt cx="288" cy="288"/>
          </a:xfrm>
        </p:grpSpPr>
        <p:sp>
          <p:nvSpPr>
            <p:cNvPr id="9271" name="AutoShape 5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WordArt 56"/>
            <p:cNvSpPr>
              <a:spLocks noChangeArrowheads="1" noChangeShapeType="1"/>
            </p:cNvSpPr>
            <p:nvPr/>
          </p:nvSpPr>
          <p:spPr bwMode="auto">
            <a:xfrm flipH="1">
              <a:off x="114" y="66"/>
              <a:ext cx="48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I</a:t>
              </a:r>
            </a:p>
          </p:txBody>
        </p:sp>
      </p:grpSp>
      <p:grpSp>
        <p:nvGrpSpPr>
          <p:cNvPr id="9273" name="Group 57"/>
          <p:cNvGrpSpPr>
            <a:grpSpLocks/>
          </p:cNvGrpSpPr>
          <p:nvPr/>
        </p:nvGrpSpPr>
        <p:grpSpPr bwMode="auto">
          <a:xfrm>
            <a:off x="4787900" y="4797425"/>
            <a:ext cx="457200" cy="457200"/>
            <a:chOff x="0" y="0"/>
            <a:chExt cx="288" cy="288"/>
          </a:xfrm>
        </p:grpSpPr>
        <p:sp>
          <p:nvSpPr>
            <p:cNvPr id="9274" name="AutoShape 5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WordArt 5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H</a:t>
              </a:r>
            </a:p>
          </p:txBody>
        </p:sp>
      </p:grpSp>
      <p:grpSp>
        <p:nvGrpSpPr>
          <p:cNvPr id="9276" name="Group 60"/>
          <p:cNvGrpSpPr>
            <a:grpSpLocks/>
          </p:cNvGrpSpPr>
          <p:nvPr/>
        </p:nvGrpSpPr>
        <p:grpSpPr bwMode="auto">
          <a:xfrm>
            <a:off x="4211638" y="5373688"/>
            <a:ext cx="457200" cy="457200"/>
            <a:chOff x="0" y="0"/>
            <a:chExt cx="288" cy="288"/>
          </a:xfrm>
        </p:grpSpPr>
        <p:sp>
          <p:nvSpPr>
            <p:cNvPr id="9277" name="AutoShape 6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WordArt 62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T</a:t>
              </a:r>
            </a:p>
          </p:txBody>
        </p:sp>
      </p:grpSp>
      <p:grpSp>
        <p:nvGrpSpPr>
          <p:cNvPr id="9279" name="Group 63"/>
          <p:cNvGrpSpPr>
            <a:grpSpLocks/>
          </p:cNvGrpSpPr>
          <p:nvPr/>
        </p:nvGrpSpPr>
        <p:grpSpPr bwMode="auto">
          <a:xfrm>
            <a:off x="3708400" y="5373688"/>
            <a:ext cx="457200" cy="457200"/>
            <a:chOff x="0" y="0"/>
            <a:chExt cx="288" cy="288"/>
          </a:xfrm>
        </p:grpSpPr>
        <p:sp>
          <p:nvSpPr>
            <p:cNvPr id="9280" name="AutoShape 6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WordArt 65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S</a:t>
              </a:r>
            </a:p>
          </p:txBody>
        </p:sp>
      </p:grpSp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3203575" y="5373688"/>
            <a:ext cx="457200" cy="457200"/>
            <a:chOff x="0" y="0"/>
            <a:chExt cx="288" cy="288"/>
          </a:xfrm>
        </p:grpSpPr>
        <p:sp>
          <p:nvSpPr>
            <p:cNvPr id="9283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WordArt 68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R</a:t>
              </a:r>
            </a:p>
          </p:txBody>
        </p:sp>
      </p:grpSp>
      <p:grpSp>
        <p:nvGrpSpPr>
          <p:cNvPr id="9285" name="Group 69"/>
          <p:cNvGrpSpPr>
            <a:grpSpLocks/>
          </p:cNvGrpSpPr>
          <p:nvPr/>
        </p:nvGrpSpPr>
        <p:grpSpPr bwMode="auto">
          <a:xfrm>
            <a:off x="2700338" y="5373688"/>
            <a:ext cx="457200" cy="457200"/>
            <a:chOff x="0" y="0"/>
            <a:chExt cx="288" cy="288"/>
          </a:xfrm>
        </p:grpSpPr>
        <p:sp>
          <p:nvSpPr>
            <p:cNvPr id="9286" name="AutoShape 7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WordArt 71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Q</a:t>
              </a:r>
            </a:p>
          </p:txBody>
        </p:sp>
      </p:grpSp>
      <p:grpSp>
        <p:nvGrpSpPr>
          <p:cNvPr id="9288" name="Group 72"/>
          <p:cNvGrpSpPr>
            <a:grpSpLocks/>
          </p:cNvGrpSpPr>
          <p:nvPr/>
        </p:nvGrpSpPr>
        <p:grpSpPr bwMode="auto">
          <a:xfrm>
            <a:off x="2195513" y="5373688"/>
            <a:ext cx="457200" cy="457200"/>
            <a:chOff x="0" y="0"/>
            <a:chExt cx="288" cy="288"/>
          </a:xfrm>
        </p:grpSpPr>
        <p:sp>
          <p:nvSpPr>
            <p:cNvPr id="9289" name="AutoShape 7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WordArt 74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P</a:t>
              </a:r>
            </a:p>
          </p:txBody>
        </p: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1187450" y="5373688"/>
            <a:ext cx="457200" cy="457200"/>
            <a:chOff x="0" y="0"/>
            <a:chExt cx="288" cy="288"/>
          </a:xfrm>
        </p:grpSpPr>
        <p:sp>
          <p:nvSpPr>
            <p:cNvPr id="9292" name="AutoShape 7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WordArt 77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N</a:t>
              </a:r>
            </a:p>
          </p:txBody>
        </p:sp>
      </p:grpSp>
      <p:grpSp>
        <p:nvGrpSpPr>
          <p:cNvPr id="9294" name="Group 78"/>
          <p:cNvGrpSpPr>
            <a:grpSpLocks/>
          </p:cNvGrpSpPr>
          <p:nvPr/>
        </p:nvGrpSpPr>
        <p:grpSpPr bwMode="auto">
          <a:xfrm>
            <a:off x="1692275" y="5373688"/>
            <a:ext cx="457200" cy="457200"/>
            <a:chOff x="0" y="0"/>
            <a:chExt cx="288" cy="288"/>
          </a:xfrm>
        </p:grpSpPr>
        <p:sp>
          <p:nvSpPr>
            <p:cNvPr id="9295" name="AutoShape 7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WordArt 8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O</a:t>
              </a:r>
            </a:p>
          </p:txBody>
        </p:sp>
      </p:grpSp>
      <p:grpSp>
        <p:nvGrpSpPr>
          <p:cNvPr id="9297" name="Group 81"/>
          <p:cNvGrpSpPr>
            <a:grpSpLocks/>
          </p:cNvGrpSpPr>
          <p:nvPr/>
        </p:nvGrpSpPr>
        <p:grpSpPr bwMode="auto">
          <a:xfrm>
            <a:off x="7308850" y="5373688"/>
            <a:ext cx="457200" cy="457200"/>
            <a:chOff x="0" y="0"/>
            <a:chExt cx="288" cy="288"/>
          </a:xfrm>
        </p:grpSpPr>
        <p:sp>
          <p:nvSpPr>
            <p:cNvPr id="9298" name="AutoShape 8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WordArt 8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Z</a:t>
              </a:r>
            </a:p>
          </p:txBody>
        </p:sp>
      </p:grpSp>
      <p:grpSp>
        <p:nvGrpSpPr>
          <p:cNvPr id="9300" name="Group 84"/>
          <p:cNvGrpSpPr>
            <a:grpSpLocks/>
          </p:cNvGrpSpPr>
          <p:nvPr/>
        </p:nvGrpSpPr>
        <p:grpSpPr bwMode="auto">
          <a:xfrm>
            <a:off x="6804025" y="5373688"/>
            <a:ext cx="457200" cy="457200"/>
            <a:chOff x="0" y="0"/>
            <a:chExt cx="288" cy="288"/>
          </a:xfrm>
        </p:grpSpPr>
        <p:sp>
          <p:nvSpPr>
            <p:cNvPr id="9301" name="AutoShape 8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WordArt 8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Y</a:t>
              </a:r>
            </a:p>
          </p:txBody>
        </p:sp>
      </p:grpSp>
      <p:grpSp>
        <p:nvGrpSpPr>
          <p:cNvPr id="9303" name="Group 87"/>
          <p:cNvGrpSpPr>
            <a:grpSpLocks/>
          </p:cNvGrpSpPr>
          <p:nvPr/>
        </p:nvGrpSpPr>
        <p:grpSpPr bwMode="auto">
          <a:xfrm>
            <a:off x="6300788" y="5373688"/>
            <a:ext cx="457200" cy="457200"/>
            <a:chOff x="0" y="0"/>
            <a:chExt cx="288" cy="288"/>
          </a:xfrm>
        </p:grpSpPr>
        <p:sp>
          <p:nvSpPr>
            <p:cNvPr id="9304" name="AutoShape 8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WordArt 8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X</a:t>
              </a:r>
            </a:p>
          </p:txBody>
        </p:sp>
      </p:grpSp>
      <p:grpSp>
        <p:nvGrpSpPr>
          <p:cNvPr id="9306" name="Group 90"/>
          <p:cNvGrpSpPr>
            <a:grpSpLocks/>
          </p:cNvGrpSpPr>
          <p:nvPr/>
        </p:nvGrpSpPr>
        <p:grpSpPr bwMode="auto">
          <a:xfrm>
            <a:off x="5795963" y="5373688"/>
            <a:ext cx="457200" cy="457200"/>
            <a:chOff x="0" y="0"/>
            <a:chExt cx="288" cy="288"/>
          </a:xfrm>
        </p:grpSpPr>
        <p:sp>
          <p:nvSpPr>
            <p:cNvPr id="9307" name="AutoShape 9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WordArt 92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W</a:t>
              </a:r>
            </a:p>
          </p:txBody>
        </p:sp>
      </p:grpSp>
      <p:grpSp>
        <p:nvGrpSpPr>
          <p:cNvPr id="9309" name="Group 93"/>
          <p:cNvGrpSpPr>
            <a:grpSpLocks/>
          </p:cNvGrpSpPr>
          <p:nvPr/>
        </p:nvGrpSpPr>
        <p:grpSpPr bwMode="auto">
          <a:xfrm>
            <a:off x="5292725" y="5373688"/>
            <a:ext cx="457200" cy="457200"/>
            <a:chOff x="0" y="0"/>
            <a:chExt cx="288" cy="288"/>
          </a:xfrm>
        </p:grpSpPr>
        <p:sp>
          <p:nvSpPr>
            <p:cNvPr id="9310" name="AutoShape 9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WordArt 95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V</a:t>
              </a:r>
            </a:p>
          </p:txBody>
        </p:sp>
      </p:grpSp>
      <p:grpSp>
        <p:nvGrpSpPr>
          <p:cNvPr id="9312" name="Group 96"/>
          <p:cNvGrpSpPr>
            <a:grpSpLocks/>
          </p:cNvGrpSpPr>
          <p:nvPr/>
        </p:nvGrpSpPr>
        <p:grpSpPr bwMode="auto">
          <a:xfrm>
            <a:off x="4716463" y="5373688"/>
            <a:ext cx="457200" cy="457200"/>
            <a:chOff x="0" y="0"/>
            <a:chExt cx="288" cy="288"/>
          </a:xfrm>
        </p:grpSpPr>
        <p:sp>
          <p:nvSpPr>
            <p:cNvPr id="9313" name="AutoShape 9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33">
                    <a:gamma/>
                    <a:shade val="69804"/>
                    <a:invGamma/>
                  </a:srgbClr>
                </a:gs>
                <a:gs pos="50000">
                  <a:srgbClr val="33CC33"/>
                </a:gs>
                <a:gs pos="100000">
                  <a:srgbClr val="33CC33">
                    <a:gamma/>
                    <a:shade val="6980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CC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WordArt 98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effectLst>
                    <a:prstShdw prst="shdw18" dist="17961" dir="13500000">
                      <a:srgbClr val="FFFF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U</a:t>
              </a:r>
            </a:p>
          </p:txBody>
        </p:sp>
      </p:grpSp>
      <p:grpSp>
        <p:nvGrpSpPr>
          <p:cNvPr id="9315" name="Group 99"/>
          <p:cNvGrpSpPr>
            <a:grpSpLocks/>
          </p:cNvGrpSpPr>
          <p:nvPr/>
        </p:nvGrpSpPr>
        <p:grpSpPr bwMode="auto">
          <a:xfrm>
            <a:off x="1187450" y="4797425"/>
            <a:ext cx="457200" cy="457200"/>
            <a:chOff x="0" y="0"/>
            <a:chExt cx="288" cy="288"/>
          </a:xfrm>
        </p:grpSpPr>
        <p:sp>
          <p:nvSpPr>
            <p:cNvPr id="9316" name="AutoShape 10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WordArt 101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A</a:t>
              </a:r>
            </a:p>
          </p:txBody>
        </p:sp>
      </p:grpSp>
      <p:grpSp>
        <p:nvGrpSpPr>
          <p:cNvPr id="9318" name="Group 102"/>
          <p:cNvGrpSpPr>
            <a:grpSpLocks/>
          </p:cNvGrpSpPr>
          <p:nvPr/>
        </p:nvGrpSpPr>
        <p:grpSpPr bwMode="auto">
          <a:xfrm>
            <a:off x="4211638" y="4797425"/>
            <a:ext cx="457200" cy="457200"/>
            <a:chOff x="0" y="0"/>
            <a:chExt cx="288" cy="288"/>
          </a:xfrm>
        </p:grpSpPr>
        <p:sp>
          <p:nvSpPr>
            <p:cNvPr id="9319" name="AutoShape 10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WordArt 104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G</a:t>
              </a:r>
            </a:p>
          </p:txBody>
        </p:sp>
      </p:grpSp>
      <p:grpSp>
        <p:nvGrpSpPr>
          <p:cNvPr id="9321" name="Group 105"/>
          <p:cNvGrpSpPr>
            <a:grpSpLocks/>
          </p:cNvGrpSpPr>
          <p:nvPr/>
        </p:nvGrpSpPr>
        <p:grpSpPr bwMode="auto">
          <a:xfrm>
            <a:off x="4762500" y="4797425"/>
            <a:ext cx="457200" cy="457200"/>
            <a:chOff x="0" y="0"/>
            <a:chExt cx="288" cy="288"/>
          </a:xfrm>
        </p:grpSpPr>
        <p:sp>
          <p:nvSpPr>
            <p:cNvPr id="9322" name="AutoShape 10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WordArt 107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H</a:t>
              </a:r>
            </a:p>
          </p:txBody>
        </p:sp>
      </p:grpSp>
      <p:grpSp>
        <p:nvGrpSpPr>
          <p:cNvPr id="9324" name="Group 108"/>
          <p:cNvGrpSpPr>
            <a:grpSpLocks/>
          </p:cNvGrpSpPr>
          <p:nvPr/>
        </p:nvGrpSpPr>
        <p:grpSpPr bwMode="auto">
          <a:xfrm>
            <a:off x="1692275" y="4797425"/>
            <a:ext cx="457200" cy="457200"/>
            <a:chOff x="0" y="0"/>
            <a:chExt cx="288" cy="288"/>
          </a:xfrm>
        </p:grpSpPr>
        <p:sp>
          <p:nvSpPr>
            <p:cNvPr id="9325" name="AutoShape 10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WordArt 11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B</a:t>
              </a:r>
            </a:p>
          </p:txBody>
        </p:sp>
      </p:grpSp>
      <p:grpSp>
        <p:nvGrpSpPr>
          <p:cNvPr id="9327" name="Group 111"/>
          <p:cNvGrpSpPr>
            <a:grpSpLocks/>
          </p:cNvGrpSpPr>
          <p:nvPr/>
        </p:nvGrpSpPr>
        <p:grpSpPr bwMode="auto">
          <a:xfrm>
            <a:off x="2195513" y="4797425"/>
            <a:ext cx="457200" cy="457200"/>
            <a:chOff x="0" y="0"/>
            <a:chExt cx="288" cy="288"/>
          </a:xfrm>
        </p:grpSpPr>
        <p:sp>
          <p:nvSpPr>
            <p:cNvPr id="9328" name="AutoShape 11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WordArt 11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C</a:t>
              </a:r>
            </a:p>
          </p:txBody>
        </p:sp>
      </p:grpSp>
      <p:grpSp>
        <p:nvGrpSpPr>
          <p:cNvPr id="9330" name="Group 114"/>
          <p:cNvGrpSpPr>
            <a:grpSpLocks/>
          </p:cNvGrpSpPr>
          <p:nvPr/>
        </p:nvGrpSpPr>
        <p:grpSpPr bwMode="auto">
          <a:xfrm>
            <a:off x="2700338" y="4797425"/>
            <a:ext cx="457200" cy="457200"/>
            <a:chOff x="0" y="0"/>
            <a:chExt cx="288" cy="288"/>
          </a:xfrm>
        </p:grpSpPr>
        <p:sp>
          <p:nvSpPr>
            <p:cNvPr id="9331" name="AutoShape 11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2" name="WordArt 11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D</a:t>
              </a:r>
            </a:p>
          </p:txBody>
        </p:sp>
      </p:grpSp>
      <p:grpSp>
        <p:nvGrpSpPr>
          <p:cNvPr id="9333" name="Group 117"/>
          <p:cNvGrpSpPr>
            <a:grpSpLocks/>
          </p:cNvGrpSpPr>
          <p:nvPr/>
        </p:nvGrpSpPr>
        <p:grpSpPr bwMode="auto">
          <a:xfrm>
            <a:off x="3203575" y="4797425"/>
            <a:ext cx="457200" cy="457200"/>
            <a:chOff x="0" y="0"/>
            <a:chExt cx="288" cy="288"/>
          </a:xfrm>
        </p:grpSpPr>
        <p:sp>
          <p:nvSpPr>
            <p:cNvPr id="9334" name="AutoShape 11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5" name="WordArt 11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E</a:t>
              </a:r>
            </a:p>
          </p:txBody>
        </p:sp>
      </p:grpSp>
      <p:grpSp>
        <p:nvGrpSpPr>
          <p:cNvPr id="9336" name="Group 120"/>
          <p:cNvGrpSpPr>
            <a:grpSpLocks/>
          </p:cNvGrpSpPr>
          <p:nvPr/>
        </p:nvGrpSpPr>
        <p:grpSpPr bwMode="auto">
          <a:xfrm>
            <a:off x="3708400" y="4797425"/>
            <a:ext cx="457200" cy="457200"/>
            <a:chOff x="0" y="0"/>
            <a:chExt cx="288" cy="288"/>
          </a:xfrm>
        </p:grpSpPr>
        <p:sp>
          <p:nvSpPr>
            <p:cNvPr id="9337" name="AutoShape 12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8" name="WordArt 122"/>
            <p:cNvSpPr>
              <a:spLocks noChangeArrowheads="1" noChangeShapeType="1"/>
            </p:cNvSpPr>
            <p:nvPr/>
          </p:nvSpPr>
          <p:spPr bwMode="auto">
            <a:xfrm>
              <a:off x="78" y="66"/>
              <a:ext cx="144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F</a:t>
              </a:r>
            </a:p>
          </p:txBody>
        </p:sp>
      </p:grpSp>
      <p:grpSp>
        <p:nvGrpSpPr>
          <p:cNvPr id="9339" name="Group 123"/>
          <p:cNvGrpSpPr>
            <a:grpSpLocks/>
          </p:cNvGrpSpPr>
          <p:nvPr/>
        </p:nvGrpSpPr>
        <p:grpSpPr bwMode="auto">
          <a:xfrm>
            <a:off x="5292725" y="4797425"/>
            <a:ext cx="457200" cy="457200"/>
            <a:chOff x="0" y="0"/>
            <a:chExt cx="288" cy="288"/>
          </a:xfrm>
        </p:grpSpPr>
        <p:sp>
          <p:nvSpPr>
            <p:cNvPr id="9340" name="AutoShape 12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1" name="WordArt 125"/>
            <p:cNvSpPr>
              <a:spLocks noChangeArrowheads="1" noChangeShapeType="1"/>
            </p:cNvSpPr>
            <p:nvPr/>
          </p:nvSpPr>
          <p:spPr bwMode="auto">
            <a:xfrm>
              <a:off x="114" y="66"/>
              <a:ext cx="48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I</a:t>
              </a:r>
            </a:p>
          </p:txBody>
        </p:sp>
      </p:grpSp>
      <p:grpSp>
        <p:nvGrpSpPr>
          <p:cNvPr id="9342" name="Group 126"/>
          <p:cNvGrpSpPr>
            <a:grpSpLocks/>
          </p:cNvGrpSpPr>
          <p:nvPr/>
        </p:nvGrpSpPr>
        <p:grpSpPr bwMode="auto">
          <a:xfrm>
            <a:off x="5795963" y="4797425"/>
            <a:ext cx="457200" cy="457200"/>
            <a:chOff x="0" y="0"/>
            <a:chExt cx="288" cy="288"/>
          </a:xfrm>
        </p:grpSpPr>
        <p:sp>
          <p:nvSpPr>
            <p:cNvPr id="9343" name="AutoShape 12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4" name="WordArt 128"/>
            <p:cNvSpPr>
              <a:spLocks noChangeArrowheads="1" noChangeShapeType="1"/>
            </p:cNvSpPr>
            <p:nvPr/>
          </p:nvSpPr>
          <p:spPr bwMode="auto">
            <a:xfrm>
              <a:off x="66" y="66"/>
              <a:ext cx="126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J</a:t>
              </a:r>
            </a:p>
          </p:txBody>
        </p:sp>
      </p:grpSp>
      <p:grpSp>
        <p:nvGrpSpPr>
          <p:cNvPr id="9345" name="Group 129"/>
          <p:cNvGrpSpPr>
            <a:grpSpLocks/>
          </p:cNvGrpSpPr>
          <p:nvPr/>
        </p:nvGrpSpPr>
        <p:grpSpPr bwMode="auto">
          <a:xfrm>
            <a:off x="6300788" y="4797425"/>
            <a:ext cx="457200" cy="457200"/>
            <a:chOff x="0" y="0"/>
            <a:chExt cx="288" cy="288"/>
          </a:xfrm>
        </p:grpSpPr>
        <p:sp>
          <p:nvSpPr>
            <p:cNvPr id="9346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7" name="WordArt 131"/>
            <p:cNvSpPr>
              <a:spLocks noChangeArrowheads="1" noChangeShapeType="1"/>
            </p:cNvSpPr>
            <p:nvPr/>
          </p:nvSpPr>
          <p:spPr bwMode="auto">
            <a:xfrm>
              <a:off x="66" y="66"/>
              <a:ext cx="174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K</a:t>
              </a:r>
            </a:p>
          </p:txBody>
        </p:sp>
      </p:grpSp>
      <p:grpSp>
        <p:nvGrpSpPr>
          <p:cNvPr id="9348" name="Group 132"/>
          <p:cNvGrpSpPr>
            <a:grpSpLocks/>
          </p:cNvGrpSpPr>
          <p:nvPr/>
        </p:nvGrpSpPr>
        <p:grpSpPr bwMode="auto">
          <a:xfrm>
            <a:off x="6804025" y="4797425"/>
            <a:ext cx="457200" cy="457200"/>
            <a:chOff x="0" y="0"/>
            <a:chExt cx="288" cy="288"/>
          </a:xfrm>
        </p:grpSpPr>
        <p:sp>
          <p:nvSpPr>
            <p:cNvPr id="9349" name="AutoShape 13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0" name="WordArt 134"/>
            <p:cNvSpPr>
              <a:spLocks noChangeArrowheads="1" noChangeShapeType="1"/>
            </p:cNvSpPr>
            <p:nvPr/>
          </p:nvSpPr>
          <p:spPr bwMode="auto">
            <a:xfrm>
              <a:off x="66" y="66"/>
              <a:ext cx="126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L</a:t>
              </a:r>
            </a:p>
          </p:txBody>
        </p:sp>
      </p:grpSp>
      <p:grpSp>
        <p:nvGrpSpPr>
          <p:cNvPr id="9351" name="Group 135"/>
          <p:cNvGrpSpPr>
            <a:grpSpLocks/>
          </p:cNvGrpSpPr>
          <p:nvPr/>
        </p:nvGrpSpPr>
        <p:grpSpPr bwMode="auto">
          <a:xfrm>
            <a:off x="7380288" y="4797425"/>
            <a:ext cx="457200" cy="457200"/>
            <a:chOff x="0" y="0"/>
            <a:chExt cx="288" cy="288"/>
          </a:xfrm>
        </p:grpSpPr>
        <p:sp>
          <p:nvSpPr>
            <p:cNvPr id="9352" name="AutoShape 13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WordArt 137"/>
            <p:cNvSpPr>
              <a:spLocks noChangeArrowheads="1" noChangeShapeType="1"/>
            </p:cNvSpPr>
            <p:nvPr/>
          </p:nvSpPr>
          <p:spPr bwMode="auto">
            <a:xfrm>
              <a:off x="18" y="66"/>
              <a:ext cx="240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M</a:t>
              </a:r>
            </a:p>
          </p:txBody>
        </p:sp>
      </p:grpSp>
      <p:grpSp>
        <p:nvGrpSpPr>
          <p:cNvPr id="9354" name="Group 138"/>
          <p:cNvGrpSpPr>
            <a:grpSpLocks/>
          </p:cNvGrpSpPr>
          <p:nvPr/>
        </p:nvGrpSpPr>
        <p:grpSpPr bwMode="auto">
          <a:xfrm>
            <a:off x="1187450" y="5373688"/>
            <a:ext cx="457200" cy="457200"/>
            <a:chOff x="0" y="0"/>
            <a:chExt cx="288" cy="288"/>
          </a:xfrm>
        </p:grpSpPr>
        <p:sp>
          <p:nvSpPr>
            <p:cNvPr id="9355" name="AutoShape 13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6" name="WordArt 14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N</a:t>
              </a:r>
            </a:p>
          </p:txBody>
        </p:sp>
      </p:grpSp>
      <p:grpSp>
        <p:nvGrpSpPr>
          <p:cNvPr id="9357" name="Group 141"/>
          <p:cNvGrpSpPr>
            <a:grpSpLocks/>
          </p:cNvGrpSpPr>
          <p:nvPr/>
        </p:nvGrpSpPr>
        <p:grpSpPr bwMode="auto">
          <a:xfrm>
            <a:off x="1692275" y="5373688"/>
            <a:ext cx="457200" cy="457200"/>
            <a:chOff x="0" y="0"/>
            <a:chExt cx="288" cy="288"/>
          </a:xfrm>
        </p:grpSpPr>
        <p:sp>
          <p:nvSpPr>
            <p:cNvPr id="9358" name="AutoShape 14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WordArt 14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O</a:t>
              </a:r>
            </a:p>
          </p:txBody>
        </p:sp>
      </p:grpSp>
      <p:grpSp>
        <p:nvGrpSpPr>
          <p:cNvPr id="9360" name="Group 144"/>
          <p:cNvGrpSpPr>
            <a:grpSpLocks/>
          </p:cNvGrpSpPr>
          <p:nvPr/>
        </p:nvGrpSpPr>
        <p:grpSpPr bwMode="auto">
          <a:xfrm>
            <a:off x="2195513" y="5373688"/>
            <a:ext cx="457200" cy="457200"/>
            <a:chOff x="0" y="0"/>
            <a:chExt cx="288" cy="288"/>
          </a:xfrm>
        </p:grpSpPr>
        <p:sp>
          <p:nvSpPr>
            <p:cNvPr id="9361" name="AutoShape 14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2" name="WordArt 14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P</a:t>
              </a:r>
            </a:p>
          </p:txBody>
        </p:sp>
      </p:grpSp>
      <p:grpSp>
        <p:nvGrpSpPr>
          <p:cNvPr id="9363" name="Group 147"/>
          <p:cNvGrpSpPr>
            <a:grpSpLocks/>
          </p:cNvGrpSpPr>
          <p:nvPr/>
        </p:nvGrpSpPr>
        <p:grpSpPr bwMode="auto">
          <a:xfrm>
            <a:off x="2700338" y="5373688"/>
            <a:ext cx="457200" cy="457200"/>
            <a:chOff x="0" y="0"/>
            <a:chExt cx="288" cy="288"/>
          </a:xfrm>
        </p:grpSpPr>
        <p:sp>
          <p:nvSpPr>
            <p:cNvPr id="9364" name="AutoShape 148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WordArt 149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Q</a:t>
              </a:r>
            </a:p>
          </p:txBody>
        </p:sp>
      </p:grpSp>
      <p:grpSp>
        <p:nvGrpSpPr>
          <p:cNvPr id="9366" name="Group 150"/>
          <p:cNvGrpSpPr>
            <a:grpSpLocks/>
          </p:cNvGrpSpPr>
          <p:nvPr/>
        </p:nvGrpSpPr>
        <p:grpSpPr bwMode="auto">
          <a:xfrm>
            <a:off x="3203575" y="5373688"/>
            <a:ext cx="457200" cy="457200"/>
            <a:chOff x="0" y="0"/>
            <a:chExt cx="288" cy="288"/>
          </a:xfrm>
        </p:grpSpPr>
        <p:sp>
          <p:nvSpPr>
            <p:cNvPr id="9367" name="AutoShape 151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8" name="WordArt 152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R</a:t>
              </a:r>
            </a:p>
          </p:txBody>
        </p:sp>
      </p:grpSp>
      <p:grpSp>
        <p:nvGrpSpPr>
          <p:cNvPr id="9369" name="Group 153"/>
          <p:cNvGrpSpPr>
            <a:grpSpLocks/>
          </p:cNvGrpSpPr>
          <p:nvPr/>
        </p:nvGrpSpPr>
        <p:grpSpPr bwMode="auto">
          <a:xfrm>
            <a:off x="3708400" y="5373688"/>
            <a:ext cx="457200" cy="457200"/>
            <a:chOff x="0" y="0"/>
            <a:chExt cx="288" cy="288"/>
          </a:xfrm>
        </p:grpSpPr>
        <p:sp>
          <p:nvSpPr>
            <p:cNvPr id="9370" name="AutoShape 154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1" name="WordArt 155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S</a:t>
              </a:r>
            </a:p>
          </p:txBody>
        </p:sp>
      </p:grpSp>
      <p:grpSp>
        <p:nvGrpSpPr>
          <p:cNvPr id="9372" name="Group 156"/>
          <p:cNvGrpSpPr>
            <a:grpSpLocks/>
          </p:cNvGrpSpPr>
          <p:nvPr/>
        </p:nvGrpSpPr>
        <p:grpSpPr bwMode="auto">
          <a:xfrm>
            <a:off x="4211638" y="5373688"/>
            <a:ext cx="457200" cy="457200"/>
            <a:chOff x="0" y="0"/>
            <a:chExt cx="288" cy="288"/>
          </a:xfrm>
        </p:grpSpPr>
        <p:sp>
          <p:nvSpPr>
            <p:cNvPr id="9373" name="AutoShape 157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FF"/>
                </a:gs>
                <a:gs pos="50000">
                  <a:srgbClr val="3333FF">
                    <a:gamma/>
                    <a:shade val="46275"/>
                    <a:invGamma/>
                  </a:srgbClr>
                </a:gs>
                <a:gs pos="100000">
                  <a:srgbClr val="3333FF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33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4" name="WordArt 158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prstShdw prst="shdw18" dist="17961" dir="13500000">
                      <a:srgbClr val="3333FF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T</a:t>
              </a:r>
            </a:p>
          </p:txBody>
        </p:sp>
      </p:grpSp>
      <p:grpSp>
        <p:nvGrpSpPr>
          <p:cNvPr id="9375" name="Group 159"/>
          <p:cNvGrpSpPr>
            <a:grpSpLocks/>
          </p:cNvGrpSpPr>
          <p:nvPr/>
        </p:nvGrpSpPr>
        <p:grpSpPr bwMode="auto">
          <a:xfrm>
            <a:off x="4716463" y="5373688"/>
            <a:ext cx="457200" cy="457200"/>
            <a:chOff x="0" y="0"/>
            <a:chExt cx="288" cy="288"/>
          </a:xfrm>
        </p:grpSpPr>
        <p:sp>
          <p:nvSpPr>
            <p:cNvPr id="9376" name="AutoShape 160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7" name="WordArt 161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U</a:t>
              </a:r>
            </a:p>
          </p:txBody>
        </p:sp>
      </p:grpSp>
      <p:grpSp>
        <p:nvGrpSpPr>
          <p:cNvPr id="9378" name="Group 162"/>
          <p:cNvGrpSpPr>
            <a:grpSpLocks/>
          </p:cNvGrpSpPr>
          <p:nvPr/>
        </p:nvGrpSpPr>
        <p:grpSpPr bwMode="auto">
          <a:xfrm>
            <a:off x="5267325" y="5373688"/>
            <a:ext cx="457200" cy="457200"/>
            <a:chOff x="0" y="0"/>
            <a:chExt cx="288" cy="288"/>
          </a:xfrm>
        </p:grpSpPr>
        <p:sp>
          <p:nvSpPr>
            <p:cNvPr id="9379" name="AutoShape 163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0" name="WordArt 164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V</a:t>
              </a:r>
            </a:p>
          </p:txBody>
        </p:sp>
      </p:grpSp>
      <p:grpSp>
        <p:nvGrpSpPr>
          <p:cNvPr id="9381" name="Group 165"/>
          <p:cNvGrpSpPr>
            <a:grpSpLocks/>
          </p:cNvGrpSpPr>
          <p:nvPr/>
        </p:nvGrpSpPr>
        <p:grpSpPr bwMode="auto">
          <a:xfrm>
            <a:off x="5795963" y="5373688"/>
            <a:ext cx="457200" cy="457200"/>
            <a:chOff x="0" y="0"/>
            <a:chExt cx="288" cy="288"/>
          </a:xfrm>
        </p:grpSpPr>
        <p:sp>
          <p:nvSpPr>
            <p:cNvPr id="9382" name="AutoShape 166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3" name="WordArt 167"/>
            <p:cNvSpPr>
              <a:spLocks noChangeArrowheads="1" noChangeShapeType="1"/>
            </p:cNvSpPr>
            <p:nvPr/>
          </p:nvSpPr>
          <p:spPr bwMode="auto">
            <a:xfrm>
              <a:off x="27" y="66"/>
              <a:ext cx="234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W</a:t>
              </a:r>
            </a:p>
          </p:txBody>
        </p:sp>
      </p:grpSp>
      <p:grpSp>
        <p:nvGrpSpPr>
          <p:cNvPr id="9384" name="Group 168"/>
          <p:cNvGrpSpPr>
            <a:grpSpLocks/>
          </p:cNvGrpSpPr>
          <p:nvPr/>
        </p:nvGrpSpPr>
        <p:grpSpPr bwMode="auto">
          <a:xfrm>
            <a:off x="6300788" y="5373688"/>
            <a:ext cx="457200" cy="457200"/>
            <a:chOff x="0" y="0"/>
            <a:chExt cx="288" cy="288"/>
          </a:xfrm>
        </p:grpSpPr>
        <p:sp>
          <p:nvSpPr>
            <p:cNvPr id="9385" name="AutoShape 169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6" name="WordArt 170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X</a:t>
              </a:r>
            </a:p>
          </p:txBody>
        </p:sp>
      </p:grpSp>
      <p:grpSp>
        <p:nvGrpSpPr>
          <p:cNvPr id="9387" name="Group 171"/>
          <p:cNvGrpSpPr>
            <a:grpSpLocks/>
          </p:cNvGrpSpPr>
          <p:nvPr/>
        </p:nvGrpSpPr>
        <p:grpSpPr bwMode="auto">
          <a:xfrm>
            <a:off x="6804025" y="5373688"/>
            <a:ext cx="457200" cy="457200"/>
            <a:chOff x="0" y="0"/>
            <a:chExt cx="288" cy="288"/>
          </a:xfrm>
        </p:grpSpPr>
        <p:sp>
          <p:nvSpPr>
            <p:cNvPr id="9388" name="AutoShape 172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9" name="WordArt 173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Y</a:t>
              </a:r>
            </a:p>
          </p:txBody>
        </p:sp>
      </p:grpSp>
      <p:grpSp>
        <p:nvGrpSpPr>
          <p:cNvPr id="9390" name="Group 174"/>
          <p:cNvGrpSpPr>
            <a:grpSpLocks/>
          </p:cNvGrpSpPr>
          <p:nvPr/>
        </p:nvGrpSpPr>
        <p:grpSpPr bwMode="auto">
          <a:xfrm>
            <a:off x="7308850" y="5373688"/>
            <a:ext cx="457200" cy="457200"/>
            <a:chOff x="0" y="0"/>
            <a:chExt cx="288" cy="288"/>
          </a:xfrm>
        </p:grpSpPr>
        <p:sp>
          <p:nvSpPr>
            <p:cNvPr id="9391" name="AutoShape 175"/>
            <p:cNvSpPr>
              <a:spLocks noChangeArrowheads="1"/>
            </p:cNvSpPr>
            <p:nvPr/>
          </p:nvSpPr>
          <p:spPr bwMode="auto">
            <a:xfrm>
              <a:off x="0" y="0"/>
              <a:ext cx="28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>
                    <a:gamma/>
                    <a:shade val="5725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5725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FF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2" name="WordArt 176"/>
            <p:cNvSpPr>
              <a:spLocks noChangeArrowheads="1" noChangeShapeType="1"/>
            </p:cNvSpPr>
            <p:nvPr/>
          </p:nvSpPr>
          <p:spPr bwMode="auto">
            <a:xfrm>
              <a:off x="48" y="66"/>
              <a:ext cx="18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CC0066"/>
                  </a:solidFill>
                  <a:effectLst>
                    <a:prstShdw prst="shdw18" dist="17961" dir="13500000">
                      <a:srgbClr val="FF9900">
                        <a:gamma/>
                        <a:shade val="60000"/>
                        <a:invGamma/>
                      </a:srgbClr>
                    </a:prstShdw>
                  </a:effectLst>
                  <a:latin typeface="VNI-Vari"/>
                </a:rPr>
                <a:t>Z</a:t>
              </a:r>
            </a:p>
          </p:txBody>
        </p:sp>
      </p:grp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7810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96" name="Line 4"/>
          <p:cNvSpPr>
            <a:spLocks noChangeShapeType="1"/>
          </p:cNvSpPr>
          <p:nvPr/>
        </p:nvSpPr>
        <p:spPr bwMode="auto">
          <a:xfrm>
            <a:off x="250825" y="26368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7" name="Line 5"/>
          <p:cNvSpPr>
            <a:spLocks noChangeShapeType="1"/>
          </p:cNvSpPr>
          <p:nvPr/>
        </p:nvSpPr>
        <p:spPr bwMode="auto">
          <a:xfrm>
            <a:off x="1187450" y="2636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8" name="Line 6"/>
          <p:cNvSpPr>
            <a:spLocks noChangeShapeType="1"/>
          </p:cNvSpPr>
          <p:nvPr/>
        </p:nvSpPr>
        <p:spPr bwMode="auto">
          <a:xfrm>
            <a:off x="1187450" y="306863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9" name="Line 7"/>
          <p:cNvSpPr>
            <a:spLocks noChangeShapeType="1"/>
          </p:cNvSpPr>
          <p:nvPr/>
        </p:nvSpPr>
        <p:spPr bwMode="auto">
          <a:xfrm>
            <a:off x="2268538" y="30686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" name="Line 8"/>
          <p:cNvSpPr>
            <a:spLocks noChangeShapeType="1"/>
          </p:cNvSpPr>
          <p:nvPr/>
        </p:nvSpPr>
        <p:spPr bwMode="auto">
          <a:xfrm>
            <a:off x="2268538" y="357346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1" name="Line 9"/>
          <p:cNvSpPr>
            <a:spLocks noChangeShapeType="1"/>
          </p:cNvSpPr>
          <p:nvPr/>
        </p:nvSpPr>
        <p:spPr bwMode="auto">
          <a:xfrm>
            <a:off x="3348038" y="35734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684213" y="2636838"/>
            <a:ext cx="530225" cy="576262"/>
          </a:xfrm>
          <a:prstGeom prst="downArrow">
            <a:avLst>
              <a:gd name="adj1" fmla="val 50000"/>
              <a:gd name="adj2" fmla="val 27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1"/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1763713" y="3068638"/>
            <a:ext cx="442912" cy="504825"/>
          </a:xfrm>
          <a:prstGeom prst="downArrow">
            <a:avLst>
              <a:gd name="adj1" fmla="val 50000"/>
              <a:gd name="adj2" fmla="val 284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1"/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2843213" y="3644900"/>
            <a:ext cx="457200" cy="504825"/>
          </a:xfrm>
          <a:prstGeom prst="downArrow">
            <a:avLst>
              <a:gd name="adj1" fmla="val 50000"/>
              <a:gd name="adj2" fmla="val 276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43926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89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10798 0.1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0.11412 L 0.21719 0.1520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19 0.15209 L 0.34323 0.2361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7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9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0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9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5" name="218-abba-happy_new_ye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WordArt 3" descr="xnature14"/>
          <p:cNvSpPr>
            <a:spLocks noChangeArrowheads="1" noChangeShapeType="1" noTextEdit="1"/>
          </p:cNvSpPr>
          <p:nvPr/>
        </p:nvSpPr>
        <p:spPr bwMode="auto">
          <a:xfrm>
            <a:off x="1066800" y="1806575"/>
            <a:ext cx="6748463" cy="1603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THE END</a:t>
            </a:r>
          </a:p>
        </p:txBody>
      </p:sp>
      <p:pic>
        <p:nvPicPr>
          <p:cNvPr id="60420" name="Picture 4" descr="g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08500"/>
            <a:ext cx="914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o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648200"/>
            <a:ext cx="838200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o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876800"/>
            <a:ext cx="838200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e_md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619625"/>
            <a:ext cx="7874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y_md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772025"/>
            <a:ext cx="7778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b_md_cl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833438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d_md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866775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exclamation_md_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063" y="4572000"/>
            <a:ext cx="490537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 descr="happy1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657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33" name="Picture 17" descr="FLWRC04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7764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36" name="Picture 20" descr="butterfly_and_flowers_ha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057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732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62478" fill="hold"/>
                                        <p:tgtEl>
                                          <p:spTgt spid="60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35"/>
                </p:tgtEl>
              </p:cMediaNode>
            </p:audio>
          </p:childTnLst>
        </p:cTn>
      </p:par>
    </p:tnLst>
    <p:bldLst>
      <p:bldP spid="604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lvh6302halong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1008"/>
            <a:ext cx="24384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e_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25146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sapa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2860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762000" y="827162"/>
            <a:ext cx="2362200" cy="1809750"/>
            <a:chOff x="1728" y="1536"/>
            <a:chExt cx="1440" cy="1056"/>
          </a:xfrm>
        </p:grpSpPr>
        <p:pic>
          <p:nvPicPr>
            <p:cNvPr id="8205" name="Picture 13" descr="flower garden-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24"/>
              <a:ext cx="1440" cy="7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dala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536"/>
              <a:ext cx="1440" cy="7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143000" y="2743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DA LAT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295400" y="5638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SA PA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733800" y="2871788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NHA TRANG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886200" y="563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HA LONG BAY</a:t>
            </a:r>
          </a:p>
        </p:txBody>
      </p:sp>
    </p:spTree>
    <p:extLst>
      <p:ext uri="{BB962C8B-B14F-4D97-AF65-F5344CB8AC3E}">
        <p14:creationId xmlns:p14="http://schemas.microsoft.com/office/powerpoint/2010/main" xmlns="" val="418921837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  <p:bldP spid="8211" grpId="0"/>
      <p:bldP spid="8212" grpId="0"/>
      <p:bldP spid="8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7350" y="44450"/>
            <a:ext cx="3454400" cy="431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Vocabulary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549275"/>
            <a:ext cx="4038600" cy="317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An Oceanic Institute: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292" name="Picture 4" descr="vienhaiduonga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0713"/>
            <a:ext cx="4403725" cy="46815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0675" y="4724400"/>
            <a:ext cx="25923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3333FF"/>
                </a:solidFill>
              </a:rPr>
              <a:t>- limestone </a:t>
            </a:r>
            <a:r>
              <a:rPr lang="en-US" sz="2400" dirty="0" smtClean="0">
                <a:solidFill>
                  <a:srgbClr val="3333FF"/>
                </a:solidFill>
              </a:rPr>
              <a:t>(</a:t>
            </a:r>
            <a:r>
              <a:rPr lang="en-US" sz="2400" dirty="0" err="1" smtClean="0">
                <a:solidFill>
                  <a:srgbClr val="3333FF"/>
                </a:solidFill>
              </a:rPr>
              <a:t>unc</a:t>
            </a:r>
            <a:r>
              <a:rPr lang="en-US" sz="2400" dirty="0" smtClean="0">
                <a:solidFill>
                  <a:srgbClr val="3333FF"/>
                </a:solidFill>
              </a:rPr>
              <a:t>.):</a:t>
            </a:r>
            <a:endParaRPr lang="en-US" sz="2400" dirty="0">
              <a:solidFill>
                <a:srgbClr val="3333FF"/>
              </a:solidFill>
            </a:endParaRPr>
          </a:p>
        </p:txBody>
      </p:sp>
      <p:pic>
        <p:nvPicPr>
          <p:cNvPr id="12294" name="Picture 5" descr="920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43211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1950" y="1123950"/>
            <a:ext cx="2914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giant Buddha: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7975" y="3573463"/>
            <a:ext cx="28241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magnificent (</a:t>
            </a:r>
            <a:r>
              <a:rPr lang="en-US" sz="2400" dirty="0" err="1">
                <a:solidFill>
                  <a:srgbClr val="0000FF"/>
                </a:solidFill>
              </a:rPr>
              <a:t>adj</a:t>
            </a:r>
            <a:r>
              <a:rPr lang="en-US" sz="2400" dirty="0" smtClean="0">
                <a:solidFill>
                  <a:srgbClr val="0000FF"/>
                </a:solidFill>
              </a:rPr>
              <a:t>):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28613" y="1773238"/>
            <a:ext cx="32051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An offshore island: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07975" y="4149725"/>
            <a:ext cx="24495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cave: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23850" y="2997200"/>
            <a:ext cx="30241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slope: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07975" y="5229225"/>
            <a:ext cx="44656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florist: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50825" y="2419350"/>
            <a:ext cx="28813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A waterfall: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2309" name="Picture 8" descr="talus-slope-trapping-a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813"/>
            <a:ext cx="48958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" descr="10SC0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5" y="908050"/>
            <a:ext cx="5330825" cy="4319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4" descr="phong_nha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92150"/>
            <a:ext cx="4860925" cy="4751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ANd9GcTRAqCxaiCs1qM6Wj-giSxsDuucjbTv3rGbdFIJwSeIz-u8uqEZ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49530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5" name="Picture 27" descr="LIMEST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96975"/>
            <a:ext cx="46799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thacdatan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92150"/>
            <a:ext cx="48482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 descr="nguoi ban ho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425" y="836613"/>
            <a:ext cx="4981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45623" y="313492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viện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hải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dương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524387" y="105273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phật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khổng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lồ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985864" y="1691809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ảo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xa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bờ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977752" y="2401724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thác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727200" y="2961481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dốc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sườn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792413" y="3501008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vĩ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669502" y="4077072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hang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697832" y="465313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vôi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727200" y="5157192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</a:rPr>
              <a:t>hoa</a:t>
            </a:r>
            <a:endParaRPr lang="en-US" sz="28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1475656" y="404664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/>
        </p:nvSpPr>
        <p:spPr>
          <a:xfrm>
            <a:off x="1979712" y="404664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/>
          <p:cNvSpPr/>
          <p:nvPr/>
        </p:nvSpPr>
        <p:spPr>
          <a:xfrm>
            <a:off x="971600" y="1052066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/>
          <p:cNvSpPr/>
          <p:nvPr/>
        </p:nvSpPr>
        <p:spPr>
          <a:xfrm>
            <a:off x="1763688" y="1124744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/>
          <p:cNvSpPr/>
          <p:nvPr/>
        </p:nvSpPr>
        <p:spPr>
          <a:xfrm>
            <a:off x="1043608" y="1772146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34"/>
          <p:cNvSpPr/>
          <p:nvPr/>
        </p:nvSpPr>
        <p:spPr>
          <a:xfrm>
            <a:off x="2123728" y="1700808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/>
          <p:cNvSpPr/>
          <p:nvPr/>
        </p:nvSpPr>
        <p:spPr>
          <a:xfrm>
            <a:off x="971600" y="2420218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259632" y="3501008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/>
          <p:cNvSpPr/>
          <p:nvPr/>
        </p:nvSpPr>
        <p:spPr>
          <a:xfrm>
            <a:off x="683568" y="4652466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/>
        </p:nvSpPr>
        <p:spPr>
          <a:xfrm>
            <a:off x="1043608" y="5228530"/>
            <a:ext cx="72008" cy="144686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9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utoUpdateAnimBg="0"/>
      <p:bldP spid="12291" grpId="0" build="p" autoUpdateAnimBg="0"/>
      <p:bldP spid="12293" grpId="0" bldLvl="0" autoUpdateAnimBg="0"/>
      <p:bldP spid="12295" grpId="0" bldLvl="0" autoUpdateAnimBg="0"/>
      <p:bldP spid="12296" grpId="0" bldLvl="0" autoUpdateAnimBg="0"/>
      <p:bldP spid="12297" grpId="0" bldLvl="0" autoUpdateAnimBg="0"/>
      <p:bldP spid="12298" grpId="0" bldLvl="0" autoUpdateAnimBg="0"/>
      <p:bldP spid="12300" grpId="0" bldLvl="0" autoUpdateAnimBg="0"/>
      <p:bldP spid="12307" grpId="0" bldLvl="0" autoUpdateAnimBg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5943599"/>
          </a:xfrm>
        </p:spPr>
        <p:txBody>
          <a:bodyPr>
            <a:normAutofit/>
          </a:bodyPr>
          <a:lstStyle/>
          <a:p>
            <a:r>
              <a:rPr lang="vi-VN" dirty="0" smtClean="0"/>
              <a:t>-</a:t>
            </a:r>
            <a:r>
              <a:rPr lang="en-US" dirty="0" smtClean="0"/>
              <a:t>World Her</a:t>
            </a:r>
            <a:r>
              <a:rPr lang="vi-VN" dirty="0" smtClean="0"/>
              <a:t>i</a:t>
            </a:r>
            <a:r>
              <a:rPr lang="en-US" dirty="0" err="1" smtClean="0"/>
              <a:t>tage</a:t>
            </a:r>
            <a:r>
              <a:rPr lang="en-US" dirty="0" smtClean="0"/>
              <a:t> </a:t>
            </a:r>
            <a:r>
              <a:rPr lang="en-US" dirty="0" err="1" smtClean="0"/>
              <a:t>Site:Di</a:t>
            </a:r>
            <a:r>
              <a:rPr lang="en-US" dirty="0" smtClean="0"/>
              <a:t> s</a:t>
            </a:r>
            <a:r>
              <a:rPr lang="vi-VN" dirty="0" smtClean="0"/>
              <a:t>ản thế giới</a:t>
            </a:r>
            <a:br>
              <a:rPr lang="vi-VN" dirty="0" smtClean="0"/>
            </a:br>
            <a:r>
              <a:rPr lang="vi-VN" dirty="0" smtClean="0"/>
              <a:t>-accomodation: (n) chỗ ở</a:t>
            </a:r>
            <a:br>
              <a:rPr lang="vi-VN" dirty="0" smtClean="0"/>
            </a:br>
            <a:r>
              <a:rPr lang="vi-VN" dirty="0" smtClean="0"/>
              <a:t>-recognize (v) công nhận</a:t>
            </a:r>
            <a:br>
              <a:rPr lang="vi-VN" dirty="0" smtClean="0"/>
            </a:br>
            <a:r>
              <a:rPr lang="vi-VN" dirty="0" smtClean="0"/>
              <a:t>-jungle (n) rừng rậm nhiệt đới</a:t>
            </a:r>
            <a:br>
              <a:rPr lang="vi-VN" dirty="0" smtClean="0"/>
            </a:br>
            <a:r>
              <a:rPr lang="vi-VN" dirty="0" smtClean="0"/>
              <a:t>- stream (n) dòng suối</a:t>
            </a:r>
            <a:br>
              <a:rPr lang="vi-VN" dirty="0" smtClean="0"/>
            </a:br>
            <a:r>
              <a:rPr lang="vi-VN" dirty="0" smtClean="0"/>
              <a:t>-tribe(n)-tribal(a)</a:t>
            </a:r>
            <a:r>
              <a:rPr lang="vi-VN" baseline="0" dirty="0" smtClean="0"/>
              <a:t> bộ tộc, bộ lạc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534400" cy="6172200"/>
          </a:xfrm>
        </p:spPr>
        <p:txBody>
          <a:bodyPr/>
          <a:lstStyle/>
          <a:p>
            <a:r>
              <a:rPr lang="vi-VN" sz="4000" dirty="0" smtClean="0">
                <a:latin typeface="+mj-lt"/>
              </a:rPr>
              <a:t>Railway (n) đường sắt</a:t>
            </a:r>
            <a:endParaRPr lang="en-US" sz="4000" dirty="0" smtClean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-eternal</a:t>
            </a:r>
            <a:r>
              <a:rPr lang="en-US" sz="4000" dirty="0" smtClean="0">
                <a:latin typeface="+mj-lt"/>
                <a:sym typeface="Wingdings" pitchFamily="2" charset="2"/>
              </a:rPr>
              <a:t> (a) </a:t>
            </a:r>
            <a:r>
              <a:rPr lang="en-US" sz="4000" dirty="0" err="1" smtClean="0">
                <a:latin typeface="+mj-lt"/>
                <a:sym typeface="Wingdings" pitchFamily="2" charset="2"/>
              </a:rPr>
              <a:t>vĩnh</a:t>
            </a:r>
            <a:r>
              <a:rPr lang="en-US" sz="4000" dirty="0" smtClean="0">
                <a:latin typeface="+mj-lt"/>
                <a:sym typeface="Wingdings" pitchFamily="2" charset="2"/>
              </a:rPr>
              <a:t> </a:t>
            </a:r>
            <a:r>
              <a:rPr lang="en-US" sz="4000" dirty="0" err="1" smtClean="0">
                <a:latin typeface="+mj-lt"/>
                <a:sym typeface="Wingdings" pitchFamily="2" charset="2"/>
              </a:rPr>
              <a:t>cửu</a:t>
            </a:r>
            <a:endParaRPr lang="en-US" sz="4000" dirty="0" smtClean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UNESCO: United Nations Educational Scientific and Cultural Organization: Tổ chức văn hóa, khoa học, giáo dục của Liên Hợp Quốc (1946)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endParaRPr lang="vi-VN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44450"/>
            <a:ext cx="3087688" cy="346075"/>
          </a:xfrm>
        </p:spPr>
        <p:txBody>
          <a:bodyPr>
            <a:normAutofit fontScale="90000"/>
          </a:bodyPr>
          <a:lstStyle/>
          <a:p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</a:rPr>
              <a:t>MATCHING:</a:t>
            </a:r>
          </a:p>
        </p:txBody>
      </p:sp>
      <p:pic>
        <p:nvPicPr>
          <p:cNvPr id="13315" name="Picture 4" descr="phong_nha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920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981075"/>
            <a:ext cx="23050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10SC0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700" y="3789363"/>
            <a:ext cx="24479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vienhaiduongaq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789363"/>
            <a:ext cx="2305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700338" y="0"/>
            <a:ext cx="14398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stream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500563" y="0"/>
            <a:ext cx="936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cave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011863" y="0"/>
            <a:ext cx="1800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limestone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27088" y="404813"/>
            <a:ext cx="316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Oceanic Institute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025900" y="404813"/>
            <a:ext cx="1800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waterfall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870575" y="390525"/>
            <a:ext cx="26273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giant Buddha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-100013" y="981075"/>
            <a:ext cx="60325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1/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700338" y="981075"/>
            <a:ext cx="611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2/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580063" y="981075"/>
            <a:ext cx="611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3/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-100013" y="3716338"/>
            <a:ext cx="60325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4/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92388" y="3789363"/>
            <a:ext cx="611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5/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616575" y="3716338"/>
            <a:ext cx="611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6/</a:t>
            </a:r>
          </a:p>
        </p:txBody>
      </p:sp>
      <p:pic>
        <p:nvPicPr>
          <p:cNvPr id="13331" name="Picture 19" descr="LIMEST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625" y="3789363"/>
            <a:ext cx="23764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thacdatanla"/>
          <p:cNvPicPr>
            <a:picLocks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060700" y="981075"/>
            <a:ext cx="2447925" cy="2333625"/>
          </a:xfrm>
          <a:noFill/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-100013" y="996950"/>
            <a:ext cx="60325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1/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700338" y="996950"/>
            <a:ext cx="611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2/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76 0.010718 C -0.009974 0.012597 -0.012630 0.018232 -0.013963 0.021988 C -0.015296 0.025745 -0.015844 0.029503 -0.017177 0.033260 C -0.018510 0.037016 -0.020095 0.040773 -0.021964 0.044530 C -0.023833 0.048287 -0.026523 0.052043 -0.028392 0.055800 C -0.030261 0.059557 -0.030774 0.064052 -0.033178 0.067071 C -0.035583 0.070089 -0.039082 0.070523 -0.042821 0.073911 C -0.046559 0.077298 -0.051870 0.083640 -0.055608 0.087397 C -0.059346 0.091154 -0.062047 0.093433 -0.065249 0.096451 C -0.068452 0.099470 -0.071620 0.102119 -0.074823 0.105507 C -0.078026 0.108894 -0.081262 0.113775 -0.084465 0.116777 C -0.087668 0.119779 -0.090574 0.120518 -0.094039 0.123520 C -0.097503 0.126523 -0.102040 0.131034 -0.105253 0.134791 C -0.108467 0.138547 -0.110382 0.143043 -0.113322 0.146061 C -0.116263 0.149080 -0.119967 0.151022 -0.122895 0.152901 C -0.125825 0.154779 -0.127956 0.155839 -0.130896 0.157332 C -0.133836 0.158825 -0.137598 0.160350 -0.140538 0.161860 C -0.143479 0.163368 -0.145599 0.165247 -0.148539 0.166387 C -0.151479 0.167527 -0.154704 0.167945 -0.158180 0.168699 C -0.161657 0.169453 -0.165657 0.170546 -0.169395 0.170914 C -0.173134 0.171283 -0.176872 0.170914 -0.180610 0.170914 C -0.184349 0.170914 -0.188622 0.170914 -0.191825 0.170914 C -0.195027 0.170914 -0.197159 0.170914 -0.199825 0.170914 C -0.202492 0.170914 -0.205159 0.170914 -0.207826 0.170914 C -0.210492 0.170914 -0.212624 0.170914 -0.215827 0.170914 C -0.219029 0.170914 -0.223565 0.170914 -0.227041 0.170914 C -0.230517 0.170914 -0.233743 0.170914 -0.236683 0.170914 C -0.239624 0.170914 -0.242017 0.170914 -0.244684 0.170914 C -0.247351 0.170914 -0.250017 0.170914 -0.252685 0.170914 C -0.255351 0.170914 -0.257756 0.170914 -0.260686 0.170914 C -0.263614 0.170914 -0.267319 0.170914 -0.270259 0.170914 C -0.273199 0.170914 -0.275649 0.170914 -0.278327 0.170914 C -0.281006 0.170914 -0.283400 0.169790 -0.286328 0.170914 C -0.289258 0.172039 -0.292973 0.175394 -0.295902 0.177658 C -0.298831 0.179922 -0.301225 0.182233 -0.303903 0.184496 C -0.306580 0.186761 -0.309031 0.188992 -0.311972 0.191241 C -0.314912 0.193487 -0.318616 0.194980 -0.321545 0.197982 C -0.324474 0.200986 -0.326879 0.206252 -0.329546 0.209253 C -0.332213 0.212256 -0.334606 0.213364 -0.337546 0.215997 C -0.340487 0.218630 -0.344248 0.222789 -0.347189 0.225052 C -0.350129 0.227315 -0.352249 0.226946 -0.355189 0.229579 C -0.358130 0.232212 -0.361891 0.237463 -0.364831 0.240850 C -0.367772 0.244238 -0.369903 0.246517 -0.372832 0.249905 C -0.375761 0.253293 -0.379202 0.258543 -0.382405 0.261176 C -0.385608 0.263809 -0.389106 0.263825 -0.392047 0.265703 C -0.394988 0.267581 -0.397107 0.270199 -0.400047 0.272446 C -0.402989 0.274694 -0.406749 0.277680 -0.409689 0.279190 C -0.412630 0.280698 -0.415821 0.279238 -0.417690 0.281501 C -0.419559 0.283765 -0.420107 0.289014 -0.420904 0.292771 C -0.421702 0.296527 -0.421679 0.300285 -0.422477 0.304042 C -0.423274 0.307800 -0.425155 0.311170 -0.425691 0.315313 C -0.426227 0.319455 -0.425429 0.324753 -0.425691 0.328895 C -0.425953 0.333038 -0.426728 0.336024 -0.427263 0.340165 C -0.427799 0.344308 -0.428631 0.349607 -0.428905 0.353748 C -0.429179 0.357891 -0.428905 0.361262 -0.428905 0.365018 C -0.428905 0.368775 -0.428905 0.372533 -0.428905 0.376289 C -0.428905 0.380046 -0.428905 0.383803 -0.428905 0.387560 C -0.428905 0.391317 -0.428905 0.395073 -0.428905 0.398830 C -0.428905 0.402587 -0.428905 0.406345 -0.428905 0.410100 C -0.428905 0.413858 -0.429179 0.417599 -0.428905 0.421372 C -0.428631 0.425144 -0.428335 0.428966 -0.427263 0.432739 C -0.426192 0.436511 -0.424346 0.440252 -0.422477 0.444009 C -0.420608 0.447767 -0.417645 0.451523 -0.416049 0.455280 C -0.414453 0.459037 -0.414773 0.464302 -0.412904 0.466550 C -0.411035 0.468798 -0.406179 0.468397 -0.404835 0.468766 " pathEditMode="relative" rAng="0" ptsTypes="">
                                      <p:cBhvr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6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75 0.024315 C -0.008201 0.026210 -0.011007 0.032655 -0.013337 0.035682 C -0.015667 0.038710 -0.018561 0.040200 -0.021156 0.042483 C -0.023751 0.044767 -0.026070 0.047098 -0.028909 0.049382 C -0.031747 0.051665 -0.035347 0.053155 -0.038185 0.056182 C -0.041024 0.059210 -0.043343 0.064894 -0.045938 0.067550 C -0.048533 0.070206 -0.051162 0.069833 -0.053757 0.072117 C -0.056352 0.074399 -0.058925 0.078220 -0.061509 0.081249 C -0.064094 0.084277 -0.067197 0.086868 -0.069262 0.090284 C -0.071328 0.093702 -0.072089 0.097944 -0.073901 0.101749 C -0.075712 0.105555 -0.078572 0.109328 -0.080129 0.113117 C -0.081686 0.116906 -0.081432 0.120323 -0.083243 0.124484 C -0.085055 0.128646 -0.089450 0.133535 -0.090996 0.138086 C -0.092543 0.142636 -0.092001 0.147235 -0.092520 0.151785 C -0.093039 0.156336 -0.093845 0.161210 -0.094111 0.165387 C -0.094376 0.169565 -0.093857 0.172674 -0.094111 0.176852 C -0.094364 0.181030 -0.095381 0.186292 -0.095634 0.190454 C -0.095889 0.194615 -0.095381 0.198033 -0.095634 0.201822 C -0.095889 0.205611 -0.095866 0.209383 -0.097159 0.213189 C -0.098451 0.216995 -0.100792 0.221610 -0.103387 0.224654 C -0.105982 0.227698 -0.109881 0.229560 -0.112730 0.231454 C -0.115580 0.233349 -0.118937 0.233365 -0.120483 0.236021 C -0.122029 0.238676 -0.121753 0.243599 -0.122007 0.247389 C -0.122261 0.251178 -0.121488 0.254577 -0.122007 0.258756 C -0.122526 0.262933 -0.124083 0.268277 -0.125121 0.272454 C -0.126160 0.276633 -0.127463 0.280034 -0.128236 0.283823 C -0.129009 0.287612 -0.129506 0.291401 -0.129760 0.295190 C -0.130013 0.298979 -0.130013 0.302768 -0.129760 0.306557 C -0.129506 0.310347 -0.129782 0.315269 -0.128236 0.317925 C -0.126690 0.320581 -0.123067 0.320596 -0.120483 0.322491 C -0.117899 0.324385 -0.114288 0.326264 -0.112730 0.329292 C -0.111173 0.332320 -0.111405 0.336854 -0.111140 0.340659 C -0.110876 0.344465 -0.111659 0.348319 -0.111140 0.352124 C -0.110621 0.355929 -0.108799 0.359703 -0.108025 0.363492 C -0.107253 0.367281 -0.107010 0.371070 -0.106502 0.374859 C -0.105994 0.378648 -0.105232 0.382437 -0.104978 0.386226 C -0.104724 0.390015 -0.104724 0.393805 -0.104978 0.397594 C -0.105232 0.401383 -0.105729 0.405172 -0.106502 0.408961 C -0.107274 0.412750 -0.109097 0.418434 -0.109616 0.420328 " pathEditMode="relative" rAng="0" ptsTypes="">
                                      <p:cBhvr>
                                        <p:cTn id="3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7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64 0.000368 C -0.040764 0.002255 -0.041308 0.007914 -0.040764 0.011688 C -0.040220 0.015461 -0.038588 0.019219 -0.037500 0.023009 C -0.036412 0.026798 -0.035324 0.030636 -0.034236 0.034426 C -0.033148 0.038215 -0.031783 0.041973 -0.030972 0.045746 C -0.030162 0.049519 -0.029641 0.053293 -0.029375 0.057066 C -0.029109 0.060839 -0.029375 0.064613 -0.029375 0.068387 C -0.029375 0.072160 -0.029375 0.075546 -0.029375 0.079707 C -0.029375 0.083867 -0.029375 0.088818 -0.029375 0.093349 C -0.029375 0.097881 -0.029375 0.102750 -0.029375 0.106895 C -0.029375 0.111039 -0.029375 0.114442 -0.029375 0.118216 C -0.029375 0.121989 -0.029375 0.125747 -0.029375 0.129536 C -0.029375 0.133326 -0.029375 0.137163 -0.029375 0.140953 C -0.029375 0.144743 -0.029375 0.147742 -0.029375 0.152273 C -0.029375 0.156805 -0.029375 0.163609 -0.029375 0.168141 C -0.029375 0.172672 -0.029375 0.175688 -0.029375 0.179461 C -0.029375 0.183235 -0.029375 0.187008 -0.029375 0.190781 C -0.029375 0.194555 -0.029375 0.198328 -0.029375 0.202102 C -0.029375 0.205876 -0.029375 0.209261 -0.029375 0.213422 C -0.029375 0.217582 -0.029375 0.222904 -0.029375 0.227064 C -0.029375 0.231225 -0.029375 0.234612 -0.029375 0.238385 C -0.029375 0.242159 -0.029653 0.245932 -0.029375 0.249705 C -0.029097 0.253479 -0.027986 0.257252 -0.027708 0.261025 C -0.027431 0.264800 -0.027708 0.268556 -0.027708 0.272346 C -0.027708 0.276135 -0.027708 0.279973 -0.027708 0.283764 C -0.027708 0.287553 -0.027708 0.291310 -0.027708 0.295084 C -0.027708 0.298857 -0.027708 0.302630 -0.027708 0.306403 C -0.027708 0.310177 -0.027708 0.313951 -0.027708 0.317725 C -0.027708 0.321498 -0.027708 0.325271 -0.027708 0.329045 C -0.027708 0.332818 -0.027431 0.336591 -0.027708 0.340365 C -0.027986 0.344138 -0.028831 0.347895 -0.029375 0.351686 C -0.029919 0.355474 -0.030162 0.358942 -0.030972 0.363103 C -0.031783 0.367263 -0.033426 0.372504 -0.034236 0.376648 C -0.035046 0.380793 -0.035567 0.384195 -0.035833 0.387968 C -0.036100 0.391742 -0.035833 0.395515 -0.035833 0.399288 C -0.035833 0.403062 -0.035833 0.406819 -0.035833 0.410609 C -0.035833 0.414398 -0.035833 0.420123 -0.035833 0.422027 " pathEditMode="relative" rAng="0" ptsTypes="">
                                      <p:cBhvr>
                                        <p:cTn id="34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05 -0.003001 C -0.000171 -0.001155 -0.003674 0.004002 -0.005551 0.008072 C -0.007428 0.012142 -0.008756 0.016983 -0.010358 0.021416 C -0.011960 0.025848 -0.013826 0.030612 -0.015165 0.034666 C -0.016504 0.038720 -0.017317 0.042032 -0.018393 0.045738 C -0.019468 0.049446 -0.019743 0.053200 -0.021620 0.056906 C -0.023497 0.060613 -0.027240 0.064288 -0.029655 0.067979 C -0.032070 0.071670 -0.034771 0.074998 -0.036111 0.079052 C -0.037450 0.083106 -0.037152 0.087128 -0.037690 0.092302 C -0.038228 0.097475 -0.038262 0.104179 -0.039337 0.110094 C -0.040413 0.116009 -0.042268 0.121877 -0.044145 0.127791 C -0.046022 0.133706 -0.048723 0.139668 -0.050600 0.145583 C -0.052478 0.151498 -0.053805 0.157746 -0.055407 0.163281 C -0.057010 0.168818 -0.058612 0.173629 -0.060215 0.178802 C -0.061817 0.183976 -0.063946 0.189513 -0.065022 0.194324 C -0.066098 0.199134 -0.065858 0.202856 -0.066670 0.207668 C -0.067483 0.212479 -0.069096 0.218394 -0.069897 0.223188 C -0.070698 0.227984 -0.070413 0.232384 -0.071477 0.236438 C -0.072542 0.240492 -0.075209 0.243820 -0.076285 0.247511 C -0.077361 0.251202 -0.077119 0.254151 -0.077932 0.258584 C -0.078745 0.263016 -0.079558 0.269294 -0.081160 0.274105 C -0.082763 0.278916 -0.085143 0.283001 -0.087546 0.287450 C -0.089950 0.291897 -0.093430 0.296724 -0.095581 0.300793 C -0.097733 0.304863 -0.098843 0.308175 -0.100457 0.311867 C -0.102071 0.315558 -0.103387 0.319248 -0.105264 0.322939 C -0.107141 0.326630 -0.109580 0.329943 -0.111720 0.334012 C -0.113860 0.338082 -0.115428 0.342924 -0.118106 0.347356 C -0.120785 0.351788 -0.125375 0.356552 -0.127790 0.360606 C -0.130204 0.364660 -0.130720 0.367988 -0.132597 0.371679 C -0.134473 0.375369 -0.136637 0.378682 -0.139052 0.382751 C -0.141467 0.386821 -0.144409 0.392026 -0.147087 0.396096 C -0.149765 0.400165 -0.152444 0.403099 -0.155122 0.407168 C -0.157800 0.411238 -0.160742 0.416443 -0.163157 0.420513 C -0.165571 0.424582 -0.167196 0.428273 -0.169612 0.431586 C -0.172027 0.434898 -0.174155 0.438179 -0.177647 0.440387 C -0.181138 0.442596 -0.187066 0.442611 -0.190557 0.444835 C -0.194048 0.447059 -0.195914 0.450404 -0.198592 0.453732 C -0.201270 0.457060 -0.203949 0.462217 -0.206627 0.464804 C -0.209305 0.467391 -0.211983 0.467028 -0.214661 0.469252 C -0.217339 0.471477 -0.220018 0.475925 -0.222696 0.478149 C -0.225374 0.480373 -0.227778 0.480751 -0.230731 0.482597 C -0.233684 0.484442 -0.236923 0.487014 -0.240414 0.489222 C -0.243905 0.491430 -0.248460 0.494001 -0.251677 0.495847 C -0.254893 0.497692 -0.256495 0.498812 -0.259712 0.500294 C -0.262928 0.501777 -0.267757 0.503638 -0.270974 0.504742 C -0.274190 0.505846 -0.275792 0.505816 -0.279009 0.506919 C -0.282225 0.508023 -0.286780 0.509885 -0.290271 0.511368 C -0.293762 0.512850 -0.296738 0.513970 -0.299954 0.515816 C -0.303170 0.517661 -0.306627 0.521336 -0.309568 0.522440 C -0.312510 0.523544 -0.314650 0.522062 -0.317603 0.522440 C -0.320556 0.522818 -0.323795 0.523970 -0.327286 0.524711 C -0.330777 0.525453 -0.335333 0.526147 -0.338549 0.526888 C -0.341765 0.527629 -0.343906 0.528781 -0.346584 0.529160 C -0.349261 0.529538 -0.351666 0.529160 -0.354618 0.529160 C -0.357571 0.529160 -0.361085 0.528797 -0.364302 0.529160 C -0.367518 0.529522 -0.370436 0.529870 -0.373916 0.531337 C -0.377395 0.532803 -0.381423 0.536116 -0.385178 0.537961 C -0.388932 0.539807 -0.392949 0.540926 -0.396441 0.542409 C -0.399932 0.543892 -0.403170 0.545374 -0.406123 0.546857 C -0.409076 0.548340 -0.411205 0.549823 -0.414158 0.551306 C -0.417111 0.552788 -0.420889 0.554649 -0.423841 0.555754 C -0.426794 0.556858 -0.429198 0.556826 -0.431876 0.557930 C -0.434554 0.559035 -0.437233 0.560895 -0.439911 0.562378 C -0.442589 0.563861 -0.445268 0.565343 -0.447946 0.566826 C -0.450624 0.568309 -0.453028 0.569792 -0.455981 0.571275 C -0.458933 0.572757 -0.462710 0.574255 -0.465664 0.575723 C -0.468617 0.577190 -0.471020 0.578972 -0.473699 0.580076 C -0.476377 0.581180 -0.479055 0.580486 -0.481734 0.582347 C -0.484411 0.584208 -0.487089 0.589035 -0.489768 0.591244 C -0.492446 0.593451 -0.495124 0.593752 -0.497803 0.595597 C -0.500481 0.597443 -0.503686 0.599351 -0.505838 0.602316 C -0.507989 0.605281 -0.508561 0.609698 -0.510713 0.613390 C -0.512865 0.617081 -0.516871 0.620771 -0.518748 0.624462 C -0.520625 0.628153 -0.520637 0.631844 -0.521976 0.635535 C -0.523315 0.639226 -0.525181 0.642538 -0.526783 0.646608 C -0.528385 0.650677 -0.529713 0.655883 -0.531590 0.659952 C -0.533467 0.664021 -0.535630 0.667697 -0.538045 0.671025 C -0.540460 0.674354 -0.543402 0.677697 -0.546080 0.679921 C -0.548758 0.682145 -0.551162 0.681782 -0.554115 0.684369 C -0.557068 0.686956 -0.560582 0.692130 -0.563798 0.695442 C -0.567014 0.698755 -0.570460 0.701657 -0.573412 0.704243 C -0.576365 0.706830 -0.578025 0.707635 -0.581515 0.710964 C -0.585006 0.714292 -0.590603 0.720521 -0.594357 0.724212 C -0.598112 0.727903 -0.601088 0.730143 -0.604041 0.733109 C -0.606993 0.736074 -0.609397 0.739418 -0.612075 0.742005 C -0.614753 0.744592 -0.617432 0.745681 -0.620110 0.748629 C -0.622788 0.751579 -0.626005 0.756012 -0.628145 0.759703 C -0.630285 0.763394 -0.630812 0.767447 -0.632952 0.770776 C -0.635093 0.774103 -0.639648 0.776344 -0.640987 0.779672 C -0.642326 0.783000 -0.642052 0.787054 -0.640987 0.790744 C -0.639923 0.794435 -0.636477 0.798126 -0.634601 0.801817 C -0.632724 0.805508 -0.631338 0.809200 -0.629724 0.812891 C -0.628110 0.816582 -0.626520 0.820257 -0.624917 0.823963 C -0.623315 0.827670 -0.621712 0.831424 -0.620110 0.835131 C -0.618508 0.838837 -0.616379 0.842512 -0.615303 0.846203 C -0.614227 0.849894 -0.615006 0.853586 -0.613655 0.857277 C -0.612305 0.860968 -0.609077 0.864659 -0.607200 0.868349 C -0.605322 0.872040 -0.603995 0.875731 -0.602392 0.879422 C -0.600790 0.883113 -0.598661 0.886805 -0.597585 0.890496 C -0.596509 0.894186 -0.595673 0.897861 -0.595938 0.901568 C -0.596201 0.905274 -0.598627 0.910874 -0.599165 0.912736 " pathEditMode="relative" rAng="0" ptsTypes="">
                                      <p:cBhvr>
                                        <p:cTn id="3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8" y="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0000 0.001821 0.000000 0.007299 0.000000 0.010926 C 0.000000 0.014552 0.000000 0.018148 0.000000 0.021759 C 0.000000 0.025370 0.000000 0.028627 0.000000 0.032593 C 0.000000 0.036559 0.000000 0.041574 0.000000 0.045556 C 0.000000 0.049537 -0.000278 0.052855 0.000000 0.056481 C 0.000278 0.060108 0.001123 0.063704 0.001667 0.067315 C 0.002211 0.070926 0.002720 0.074537 0.003264 0.078148 C 0.003808 0.081759 0.004387 0.084645 0.004931 0.088981 C 0.005475 0.093318 0.006262 0.099460 0.006528 0.104167 C 0.006794 0.108873 0.006528 0.112886 0.006528 0.117222 C 0.006528 0.121559 0.006528 0.126219 0.006528 0.130185 C 0.006528 0.134151 0.006250 0.136312 0.006528 0.141019 C 0.006805 0.145725 0.007650 0.153719 0.008194 0.158426 C 0.008738 0.163133 0.008981 0.165293 0.009792 0.169259 C 0.010602 0.173225 0.011701 0.177160 0.013056 0.182222 C 0.014410 0.187284 0.016296 0.194198 0.017917 0.199630 C 0.019537 0.205062 0.021424 0.210478 0.022778 0.214815 C 0.024132 0.219151 0.024954 0.221312 0.026042 0.225648 C 0.027130 0.229985 0.028218 0.236497 0.029306 0.240833 C 0.030393 0.245170 0.031759 0.247685 0.032569 0.251667 C 0.033380 0.255648 0.032812 0.260015 0.034167 0.264722 C 0.035521 0.269429 0.038518 0.274846 0.040694 0.279907 C 0.042870 0.284969 0.045590 0.290756 0.047222 0.295093 C 0.048854 0.299429 0.049398 0.301589 0.050486 0.305926 C 0.051574 0.310262 0.052674 0.316420 0.053750 0.321111 C 0.054826 0.325802 0.056134 0.330108 0.056944 0.334074 C 0.057755 0.338040 0.058067 0.341281 0.058611 0.344907 C 0.059155 0.348534 0.059942 0.351852 0.060208 0.355833 C 0.060475 0.359815 0.059931 0.364830 0.060208 0.368796 C 0.060486 0.372762 0.061597 0.376019 0.061875 0.379630 C 0.062153 0.383241 0.061875 0.386836 0.061875 0.390463 C 0.061875 0.394089 0.061875 0.397762 0.061875 0.401389 C 0.061875 0.405015 0.061609 0.408611 0.061875 0.412222 C 0.062141 0.415833 0.062928 0.419444 0.063472 0.423056 C 0.064016 0.426667 0.064595 0.430278 0.065139 0.433889 C 0.065683 0.437500 0.065926 0.441111 0.066736 0.444722 C 0.067546 0.448333 0.068368 0.451944 0.070000 0.455556 C 0.071632 0.459167 0.075174 0.462407 0.076528 0.466389 C 0.077882 0.470370 0.077859 0.475463 0.078125 0.479444 C 0.078391 0.483426 0.078125 0.486667 0.078125 0.490278 C 0.078125 0.493889 0.078125 0.497130 0.078125 0.501111 C 0.078125 0.505093 0.078125 0.510185 0.078125 0.514167 C 0.078125 0.518148 0.078391 0.521034 0.078125 0.525000 C 0.077859 0.528966 0.077072 0.533982 0.076528 0.537963 C 0.075984 0.541944 0.075139 0.544907 0.074861 0.548889 C 0.074583 0.552870 0.074861 0.557886 0.074861 0.561852 C 0.074861 0.565818 0.074861 0.569074 0.074861 0.572685 C 0.074861 0.576296 0.074861 0.579537 0.074861 0.583519 C 0.074861 0.587500 0.074583 0.592222 0.074861 0.596574 C 0.075139 0.600926 0.075718 0.604923 0.076528 0.609630 C 0.077338 0.614336 0.078912 0.620478 0.079722 0.624815 C 0.080532 0.629151 0.081111 0.632037 0.081389 0.635648 C 0.081667 0.639259 0.081389 0.642870 0.081389 0.646481 C 0.081389 0.650092 0.081389 0.653349 0.081389 0.657315 C 0.081389 0.661281 0.081389 0.666296 0.081389 0.670278 C 0.081389 0.674259 0.081389 0.677577 0.081389 0.681204 C 0.081389 0.684830 0.081389 0.688426 0.081389 0.692037 C 0.081389 0.695648 0.081123 0.698904 0.081389 0.702870 C 0.081655 0.706836 0.082720 0.711852 0.082986 0.715833 C 0.083252 0.719815 0.082708 0.723133 0.082986 0.726759 C 0.083264 0.730386 0.084375 0.733981 0.084653 0.737593 C 0.084930 0.741204 0.084653 0.744815 0.084653 0.748426 C 0.084653 0.752037 0.084387 0.755648 0.084653 0.759259 C 0.084919 0.762870 0.085984 0.766481 0.086250 0.770093 C 0.086516 0.773704 0.086516 0.777315 0.086250 0.780926 C 0.085984 0.784537 0.084919 0.788133 0.084653 0.791759 C 0.084387 0.795386 0.085197 0.798704 0.084653 0.802685 C 0.084109 0.806667 0.082477 0.811682 0.081389 0.815648 C 0.080301 0.819614 0.078669 0.822870 0.078125 0.826481 C 0.077581 0.830092 0.078391 0.833688 0.078125 0.837315 C 0.077859 0.840941 0.076794 0.843889 0.076528 0.848241 C 0.076262 0.852593 0.076528 0.859089 0.076528 0.863426 C 0.076528 0.867762 0.077072 0.870648 0.076528 0.874259 C 0.075984 0.877870 0.073808 0.881481 0.073264 0.885093 C 0.072720 0.888704 0.073264 0.892315 0.073264 0.895926 C 0.073264 0.899537 0.073264 0.904954 0.073264 0.906759 " pathEditMode="relative" rAng="0" ptsTypes="">
                                      <p:cBhvr>
                                        <p:cTn id="4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875 0.021944 C 0.031875 0.023750 0.031875 0.029166 0.031875 0.032777 C 0.031875 0.036388 0.031597 0.040000 0.031875 0.043611 C 0.032153 0.047222 0.032720 0.050463 0.033542 0.054444 C 0.034363 0.058425 0.035718 0.062438 0.036806 0.067500 C 0.037893 0.072561 0.038715 0.078672 0.040069 0.084814 C 0.041424 0.090956 0.043032 0.098209 0.044931 0.104351 C 0.046829 0.110493 0.050104 0.116604 0.051458 0.121666 C 0.052812 0.126728 0.052245 0.130740 0.053056 0.134722 C 0.053866 0.138703 0.054965 0.140864 0.056319 0.145555 C 0.057674 0.150246 0.059826 0.157808 0.061181 0.162870 C 0.062535 0.167932 0.063356 0.170864 0.064444 0.175925 C 0.065532 0.180987 0.066354 0.188179 0.067708 0.193240 C 0.069062 0.198302 0.071481 0.202314 0.072569 0.206296 C 0.073657 0.210277 0.073148 0.213148 0.074236 0.217129 C 0.075324 0.221111 0.077743 0.226203 0.079097 0.230185 C 0.080451 0.234166 0.081273 0.237407 0.082361 0.241018 C 0.083449 0.244629 0.083461 0.247160 0.085625 0.251851 C 0.087789 0.256543 0.092639 0.263750 0.095347 0.269166 C 0.098055 0.274583 0.099699 0.280000 0.101875 0.284351 C 0.104051 0.288703 0.106505 0.291651 0.108403 0.295277 C 0.110301 0.298904 0.111366 0.302145 0.113264 0.306111 C 0.115162 0.310077 0.117083 0.314382 0.119792 0.319074 C 0.122500 0.323765 0.126539 0.329197 0.129514 0.334259 C 0.132488 0.339321 0.134653 0.344737 0.137639 0.349444 C 0.140625 0.354151 0.143900 0.358518 0.147431 0.362500 C 0.150961 0.366481 0.154757 0.369367 0.158819 0.373333 C 0.162882 0.377299 0.167743 0.382314 0.171806 0.386296 C 0.175868 0.390277 0.179664 0.393595 0.183194 0.397222 C 0.186725 0.400848 0.190000 0.404814 0.192986 0.408055 C 0.195972 0.411296 0.198403 0.413780 0.201111 0.416666 C 0.203819 0.419552 0.206528 0.422469 0.209236 0.425370 C 0.211944 0.428271 0.214653 0.431543 0.217361 0.434074 C 0.220069 0.436604 0.222234 0.436944 0.225486 0.440556 C 0.228738 0.444166 0.233079 0.450679 0.236875 0.455740 C 0.240671 0.460802 0.245278 0.466589 0.248264 0.470925 C 0.251250 0.475262 0.252350 0.478503 0.254792 0.481759 C 0.257234 0.485015 0.259931 0.486836 0.262917 0.490463 C 0.265903 0.494089 0.268912 0.498456 0.272708 0.503518 C 0.276505 0.508581 0.281898 0.515771 0.285694 0.520833 C 0.289491 0.525895 0.292234 0.529552 0.295486 0.533888 C 0.298738 0.538225 0.302766 0.542160 0.305208 0.546851 C 0.307650 0.551543 0.307963 0.557330 0.310139 0.562037 C 0.312315 0.566743 0.315833 0.570756 0.318264 0.575092 C 0.320694 0.579429 0.322558 0.584089 0.324722 0.588055 C 0.326887 0.592021 0.328808 0.595262 0.331250 0.598888 C 0.333692 0.602515 0.336389 0.606558 0.339375 0.609814 C 0.342361 0.613071 0.345914 0.615540 0.349167 0.618426 C 0.352419 0.621311 0.355637 0.624228 0.358889 0.627129 C 0.362141 0.630030 0.365417 0.632948 0.368681 0.635833 C 0.371944 0.638719 0.375486 0.641913 0.378472 0.644444 C 0.381458 0.646975 0.383623 0.648488 0.386597 0.651018 C 0.389572 0.653549 0.393067 0.656743 0.396319 0.659629 C 0.399572 0.662515 0.402859 0.665802 0.406111 0.668333 C 0.409363 0.670864 0.412315 0.672283 0.415833 0.674815 C 0.419352 0.677345 0.423692 0.680617 0.427222 0.683518 C 0.430752 0.686419 0.434028 0.690046 0.437014 0.692222 C 0.440000 0.694398 0.442431 0.695138 0.445139 0.696574 C 0.447847 0.698009 0.450012 0.699398 0.453264 0.700833 C 0.456516 0.702268 0.460856 0.703734 0.464653 0.705185 C 0.468449 0.706635 0.472789 0.708441 0.476042 0.709537 C 0.479294 0.710632 0.481458 0.711033 0.484167 0.711759 C 0.486875 0.712484 0.489572 0.712808 0.492292 0.713888 C 0.495012 0.714969 0.497766 0.715710 0.500486 0.718240 C 0.503206 0.720772 0.506991 0.725463 0.508611 0.729074 C 0.510231 0.732686 0.509942 0.736296 0.510208 0.739908 C 0.510475 0.743518 0.510208 0.747129 0.510208 0.750740 C 0.510208 0.754352 0.510208 0.757947 0.510208 0.761574 C 0.510208 0.765200 0.510208 0.768873 0.510208 0.772500 C 0.510208 0.776126 0.510208 0.779722 0.510208 0.783333 C 0.510208 0.786944 0.510208 0.790555 0.510208 0.794167 C 0.510208 0.797777 0.509931 0.801388 0.510208 0.805000 C 0.510486 0.808611 0.511597 0.812222 0.511875 0.815833 C 0.512153 0.819444 0.511875 0.823055 0.511875 0.826666 C 0.511875 0.830278 0.511875 0.833874 0.511875 0.837500 C 0.511875 0.841127 0.512153 0.844799 0.511875 0.848425 C 0.511597 0.852053 0.510486 0.857453 0.510208 0.859260 " pathEditMode="relative" rAng="0" ptsTypes="">
                                      <p:cBhvr>
                                        <p:cTn id="4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0" y="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 autoUpdateAnimBg="0"/>
      <p:bldP spid="13319" grpId="1" bldLvl="0" autoUpdateAnimBg="0"/>
      <p:bldP spid="13320" grpId="0" bldLvl="0" autoUpdateAnimBg="0"/>
      <p:bldP spid="13320" grpId="1" bldLvl="0" autoUpdateAnimBg="0"/>
      <p:bldP spid="13321" grpId="0" bldLvl="0" autoUpdateAnimBg="0"/>
      <p:bldP spid="13321" grpId="1" bldLvl="0" autoUpdateAnimBg="0"/>
      <p:bldP spid="13322" grpId="0" bldLvl="0" autoUpdateAnimBg="0"/>
      <p:bldP spid="13322" grpId="1" bldLvl="0" autoUpdateAnimBg="0"/>
      <p:bldP spid="13323" grpId="0" bldLvl="0" autoUpdateAnimBg="0"/>
      <p:bldP spid="13323" grpId="1" bldLvl="0" autoUpdateAnimBg="0"/>
      <p:bldP spid="13324" grpId="0" build="allAtOnce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82550" y="38100"/>
            <a:ext cx="9023350" cy="723900"/>
          </a:xfrm>
          <a:prstGeom prst="roundRect">
            <a:avLst>
              <a:gd name="adj" fmla="val 16667"/>
            </a:avLst>
          </a:prstGeom>
          <a:solidFill>
            <a:srgbClr val="B3EB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</a:rPr>
              <a:t>*</a:t>
            </a:r>
            <a:r>
              <a:rPr lang="en-US" sz="2800" b="1" u="sng" dirty="0">
                <a:solidFill>
                  <a:srgbClr val="0000FF"/>
                </a:solidFill>
                <a:latin typeface="Tahoma" pitchFamily="34" charset="0"/>
              </a:rPr>
              <a:t>W</a:t>
            </a:r>
            <a:r>
              <a:rPr lang="en-US" sz="2800" b="1" u="sng" dirty="0" smtClean="0">
                <a:solidFill>
                  <a:srgbClr val="0000FF"/>
                </a:solidFill>
                <a:latin typeface="Tahoma" pitchFamily="34" charset="0"/>
              </a:rPr>
              <a:t>rite true (T) </a:t>
            </a:r>
            <a:r>
              <a:rPr lang="en-US" sz="2800" b="1" u="sng" dirty="0">
                <a:solidFill>
                  <a:srgbClr val="0000FF"/>
                </a:solidFill>
                <a:latin typeface="Tahoma" pitchFamily="34" charset="0"/>
              </a:rPr>
              <a:t>or </a:t>
            </a:r>
            <a:r>
              <a:rPr lang="en-US" sz="2800" b="1" u="sng" dirty="0" smtClean="0">
                <a:solidFill>
                  <a:srgbClr val="0000FF"/>
                </a:solidFill>
                <a:latin typeface="Tahoma" pitchFamily="34" charset="0"/>
              </a:rPr>
              <a:t>false (F) for the statements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069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Nha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Trang</a:t>
            </a:r>
            <a:r>
              <a:rPr lang="en-US" sz="2400" b="1" dirty="0">
                <a:latin typeface="Tahoma" pitchFamily="34" charset="0"/>
              </a:rPr>
              <a:t> is a seaside resort. ………………..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400" b="1" dirty="0" err="1">
                <a:latin typeface="Tahoma" pitchFamily="34" charset="0"/>
              </a:rPr>
              <a:t>Nha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Trang</a:t>
            </a:r>
            <a:r>
              <a:rPr lang="en-US" sz="2400" b="1" dirty="0">
                <a:latin typeface="Tahoma" pitchFamily="34" charset="0"/>
              </a:rPr>
              <a:t> is known as the city of Eternal Spring. ……….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latin typeface="Tahoma" pitchFamily="34" charset="0"/>
              </a:rPr>
              <a:t>Sa Pa is a mountainous resort. …………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400" b="1" dirty="0">
                <a:latin typeface="Tahoma" pitchFamily="34" charset="0"/>
              </a:rPr>
              <a:t>Tourists can study tribes and climb mountains in Da Lat.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2400" b="1" dirty="0">
                <a:latin typeface="Tahoma" pitchFamily="34" charset="0"/>
              </a:rPr>
              <a:t>………………..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 startAt="5"/>
            </a:pPr>
            <a:r>
              <a:rPr lang="en-US" sz="2400" b="1" dirty="0">
                <a:latin typeface="Tahoma" pitchFamily="34" charset="0"/>
              </a:rPr>
              <a:t>Ha Long Bay is a World Heritage Site. …………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 startAt="5"/>
            </a:pPr>
            <a:r>
              <a:rPr lang="en-US" sz="2400" b="1" dirty="0">
                <a:latin typeface="Tahoma" pitchFamily="34" charset="0"/>
              </a:rPr>
              <a:t>In Ha Long </a:t>
            </a:r>
            <a:r>
              <a:rPr lang="en-US" sz="2400" b="1" dirty="0" smtClean="0">
                <a:latin typeface="Tahoma" pitchFamily="34" charset="0"/>
              </a:rPr>
              <a:t>Bay, </a:t>
            </a:r>
            <a:r>
              <a:rPr lang="en-US" sz="2400" b="1" dirty="0">
                <a:latin typeface="Tahoma" pitchFamily="34" charset="0"/>
              </a:rPr>
              <a:t>you can see magnificent caves.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2400" b="1" dirty="0">
                <a:latin typeface="Tahoma" pitchFamily="34" charset="0"/>
              </a:rPr>
              <a:t>…………………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45062" name="Picture 6" descr="redv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448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638800" y="102758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62000" y="51320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990600" y="33318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638800" y="217971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8305800" y="160364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629400" y="397991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1628800"/>
            <a:ext cx="1656184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ahoma" pitchFamily="34" charset="0"/>
              </a:rPr>
              <a:t> Da </a:t>
            </a:r>
            <a:r>
              <a:rPr lang="en-US" sz="2400" b="1" dirty="0" err="1" smtClean="0">
                <a:solidFill>
                  <a:srgbClr val="FF3300"/>
                </a:solidFill>
                <a:latin typeface="Tahoma" pitchFamily="34" charset="0"/>
              </a:rPr>
              <a:t>Lat</a:t>
            </a:r>
            <a:endParaRPr lang="en-US" sz="24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932137" y="2781227"/>
            <a:ext cx="1176367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ahoma" pitchFamily="34" charset="0"/>
              </a:rPr>
              <a:t> Sa Pa</a:t>
            </a:r>
            <a:endParaRPr lang="en-US" sz="24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90100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3" grpId="0"/>
      <p:bldP spid="45064" grpId="0"/>
      <p:bldP spid="45065" grpId="0"/>
      <p:bldP spid="45066" grpId="0"/>
      <p:bldP spid="45067" grpId="0"/>
      <p:bldP spid="45068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ng10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 flipV="1">
            <a:off x="2195513" y="477838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/>
            <a:r>
              <a:rPr lang="en-US" b="1" i="1"/>
              <a:t>            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Nha Trang</a:t>
            </a:r>
            <a:r>
              <a:rPr lang="en-US" sz="2400" b="1"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Da Lat</a:t>
            </a:r>
            <a:r>
              <a:rPr lang="en-US" sz="2400" b="1"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FF66FF"/>
                </a:solidFill>
                <a:latin typeface="Times New Roman" pitchFamily="18" charset="0"/>
              </a:rPr>
              <a:t>Sa Pa</a:t>
            </a:r>
            <a:r>
              <a:rPr lang="en-US" sz="2400" b="1"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3366FF"/>
                </a:solidFill>
                <a:latin typeface="Times New Roman" pitchFamily="18" charset="0"/>
              </a:rPr>
              <a:t>Ha Long Bay</a:t>
            </a:r>
            <a:r>
              <a:rPr lang="en-US" b="1" i="1"/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flipV="1">
            <a:off x="0" y="1041400"/>
            <a:ext cx="3429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/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 sz="2800" b="1">
                <a:solidFill>
                  <a:srgbClr val="3366FF"/>
                </a:solidFill>
              </a:rPr>
              <a:t>caves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Flights to HaNoi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Hotels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Local transport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Mini-hotels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Mountain slopes </a:t>
            </a:r>
          </a:p>
          <a:p>
            <a:pPr eaLnBrk="0" hangingPunct="0"/>
            <a:endParaRPr lang="en-US" sz="2800" b="1">
              <a:solidFill>
                <a:srgbClr val="3366FF"/>
              </a:solidFill>
            </a:endParaRPr>
          </a:p>
          <a:p>
            <a:pPr eaLnBrk="0" hangingPunct="0"/>
            <a:r>
              <a:rPr lang="en-US" sz="2800" b="1">
                <a:solidFill>
                  <a:srgbClr val="3366FF"/>
                </a:solidFill>
              </a:rPr>
              <a:t>Railway</a:t>
            </a:r>
          </a:p>
          <a:p>
            <a:pPr eaLnBrk="0" hangingPunct="0"/>
            <a:endParaRPr lang="en-US">
              <a:solidFill>
                <a:srgbClr val="3366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563938" y="981075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581400" y="17526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562350" y="348615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562350" y="440055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581400" y="520065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562350" y="603885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581400" y="268605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003800" y="908050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029200" y="173355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003800" y="3500438"/>
            <a:ext cx="742950" cy="668337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010150" y="43815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029200" y="51816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010150" y="60198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029200" y="26670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156325" y="908050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6156325" y="1700213"/>
            <a:ext cx="742950" cy="668337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6153150" y="34671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6153150" y="43815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172200" y="51816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6153150" y="60198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6172200" y="26670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7639050" y="933450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endParaRPr lang="en-US" sz="3600" b="1">
              <a:solidFill>
                <a:srgbClr val="6600FF"/>
              </a:solidFill>
              <a:latin typeface="VNbodnoff" pitchFamily="34" charset="0"/>
              <a:cs typeface="Times New Roman" pitchFamily="18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7620000" y="34671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7620000" y="43815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7639050" y="51816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7620000" y="60198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7639050" y="2667000"/>
            <a:ext cx="742950" cy="668338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7667625" y="1773238"/>
            <a:ext cx="742950" cy="668337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7667625" y="270827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658100" y="34671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658100" y="4419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6210300" y="520065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3563938" y="609282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3563938" y="981075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003800" y="908050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6156325" y="908050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3563938" y="981075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5003800" y="908050"/>
            <a:ext cx="742950" cy="628650"/>
          </a:xfrm>
          <a:prstGeom prst="rect">
            <a:avLst/>
          </a:prstGeom>
          <a:solidFill>
            <a:srgbClr val="FDDF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7667625" y="90805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3563938" y="1773238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3635375" y="270827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5076825" y="270827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6227763" y="270827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5003800" y="3573463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6156325" y="3500438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3563938" y="3500438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6600FF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3363" name="Rectangle 54"/>
          <p:cNvSpPr>
            <a:spLocks noChangeArrowheads="1"/>
          </p:cNvSpPr>
          <p:nvPr/>
        </p:nvSpPr>
        <p:spPr bwMode="auto">
          <a:xfrm>
            <a:off x="34925" y="15875"/>
            <a:ext cx="2735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PRACTICE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2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  <p:bldP spid="16416" grpId="0" animBg="1"/>
      <p:bldP spid="16417" grpId="0" animBg="1"/>
      <p:bldP spid="16418" grpId="0" animBg="1"/>
      <p:bldP spid="16419" grpId="0"/>
      <p:bldP spid="16420" grpId="0"/>
      <p:bldP spid="16421" grpId="0"/>
      <p:bldP spid="16422" grpId="0"/>
      <p:bldP spid="16423" grpId="0"/>
      <p:bldP spid="16424" grpId="0" animBg="1"/>
      <p:bldP spid="16425" grpId="0" animBg="1"/>
      <p:bldP spid="16426" grpId="0" animBg="1"/>
      <p:bldP spid="16427" grpId="0" animBg="1"/>
      <p:bldP spid="16428" grpId="0" animBg="1"/>
      <p:bldP spid="16429" grpId="0"/>
      <p:bldP spid="16430" grpId="0"/>
      <p:bldP spid="16431" grpId="0"/>
      <p:bldP spid="16432" grpId="0"/>
      <p:bldP spid="16433" grpId="0"/>
      <p:bldP spid="16434" grpId="0"/>
      <p:bldP spid="16435" grpId="0"/>
      <p:bldP spid="164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846</Words>
  <Application>Microsoft Office PowerPoint</Application>
  <PresentationFormat>On-screen Show (4:3)</PresentationFormat>
  <Paragraphs>298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*Vocabulary:</vt:lpstr>
      <vt:lpstr>-World Heritage Site:Di sản thế giới -accomodation: (n) chỗ ở -recognize (v) công nhận -jungle (n) rừng rậm nhiệt đới - stream (n) dòng suối -tribe(n)-tribal(a) bộ tộc, bộ lạc</vt:lpstr>
      <vt:lpstr>  UNESCO: United Nations Educational Scientific and Cultural Organization: Tổ chức văn hóa, khoa học, giáo dục của Liên Hợp Quốc (1946)</vt:lpstr>
      <vt:lpstr>MATCHING: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DQTV</cp:lastModifiedBy>
  <cp:revision>59</cp:revision>
  <dcterms:created xsi:type="dcterms:W3CDTF">2020-04-08T02:14:49Z</dcterms:created>
  <dcterms:modified xsi:type="dcterms:W3CDTF">2021-03-02T13:06:03Z</dcterms:modified>
</cp:coreProperties>
</file>