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85" r:id="rId3"/>
    <p:sldId id="287" r:id="rId4"/>
    <p:sldId id="264" r:id="rId5"/>
    <p:sldId id="268" r:id="rId6"/>
    <p:sldId id="269" r:id="rId7"/>
    <p:sldId id="270" r:id="rId8"/>
    <p:sldId id="282" r:id="rId9"/>
    <p:sldId id="271" r:id="rId10"/>
    <p:sldId id="273" r:id="rId11"/>
    <p:sldId id="274" r:id="rId12"/>
    <p:sldId id="283" r:id="rId13"/>
    <p:sldId id="278" r:id="rId14"/>
    <p:sldId id="279" r:id="rId15"/>
    <p:sldId id="267" r:id="rId16"/>
    <p:sldId id="284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0464-7884-4E33-BAF0-C4BF4FD65440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5022C-642F-47F5-8E5A-EAE34C6DEA0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13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C12F6C-487B-495B-8038-04CDF50309E5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0232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38F84C-0128-462F-ADDD-6F843C85333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771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699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81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150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BFBA4-BF2C-4517-B6F3-23B0447FC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286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2C8B-B14F-4D97-AF65-F5344CB8AC3E}" type="datetime1">
              <a:rPr lang="en-US" dirty="0">
                <a:solidFill>
                  <a:srgbClr val="000000"/>
                </a:solidFill>
              </a:rPr>
              <a:pPr/>
              <a:t>5/7/2021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22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5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8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1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2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02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83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9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637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98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9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08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12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8737600" y="6248400"/>
            <a:ext cx="2844800" cy="4762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algn="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6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66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95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75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18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21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82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650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ABDB-5BB8-432E-B171-1870631EC09D}" type="datetimeFigureOut">
              <a:rPr lang="vi-VN" smtClean="0"/>
              <a:t>07/05/2021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EE01-51A2-43DC-AA4C-55E0390B5E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66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en-US" dirty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5/7/2021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>
              <a:defRPr/>
            </a:pPr>
            <a:endParaRPr lang="en-US" ker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endParaRPr lang="en-US" ker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4" descr="EJ1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24177"/>
            <a:ext cx="9144000" cy="6831965"/>
          </a:xfrm>
          <a:prstGeom prst="rect">
            <a:avLst/>
          </a:prstGeom>
          <a:noFill/>
          <a:ln w="28575" cap="flat" cmpd="sng">
            <a:solidFill>
              <a:srgbClr val="FF33CC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53" name="WordArt 5"/>
          <p:cNvSpPr>
            <a:spLocks noTextEdit="1"/>
          </p:cNvSpPr>
          <p:nvPr/>
        </p:nvSpPr>
        <p:spPr>
          <a:xfrm>
            <a:off x="3056890" y="2047241"/>
            <a:ext cx="6205220" cy="1778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orthographicFront"/>
              <a:lightRig rig="threePt" dir="t"/>
            </a:scene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ln w="9525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Kính chào quý thầy giáo, cô giáo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ln w="9525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cùng toàn thể các em học sinh thân yêu!</a:t>
            </a:r>
          </a:p>
        </p:txBody>
      </p:sp>
      <p:sp>
        <p:nvSpPr>
          <p:cNvPr id="2055" name="WordArt 5"/>
          <p:cNvSpPr>
            <a:spLocks noTextEdit="1"/>
          </p:cNvSpPr>
          <p:nvPr/>
        </p:nvSpPr>
        <p:spPr>
          <a:xfrm>
            <a:off x="3429000" y="4572001"/>
            <a:ext cx="4762500" cy="58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9"/>
              </a:avLst>
            </a:prstTxWarp>
            <a:normAutofit fontScale="87500" lnSpcReduction="10000"/>
            <a:scene3d>
              <a:camera prst="orthographicFront"/>
              <a:lightRig rig="threePt" dir="t"/>
            </a:scene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Lê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Huyền</a:t>
            </a:r>
            <a:endParaRPr lang="en-US" sz="2000" dirty="0">
              <a:ln w="6600">
                <a:solidFill>
                  <a:srgbClr val="333399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HP001 4 hàng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THCS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Ngô</a:t>
            </a:r>
            <a:r>
              <a:rPr lang="en-US" sz="2000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Quyền</a:t>
            </a:r>
            <a:endParaRPr lang="en-US" sz="2000" dirty="0">
              <a:ln w="6600">
                <a:solidFill>
                  <a:srgbClr val="333399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HP001 4 hàng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1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667000" y="2286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3200">
              <a:latin typeface="VNI-Times" pitchFamily="2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388228" y="1521401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=  37 + 81 </a:t>
            </a: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96487"/>
              </p:ext>
            </p:extLst>
          </p:nvPr>
        </p:nvGraphicFramePr>
        <p:xfrm>
          <a:off x="1815306" y="3054350"/>
          <a:ext cx="30749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710891" imgH="203112" progId="Equation.DSMT4">
                  <p:embed/>
                </p:oleObj>
              </mc:Choice>
              <mc:Fallback>
                <p:oleObj name="Equation" r:id="rId3" imgW="710891" imgH="203112" progId="Equation.DSMT4">
                  <p:embed/>
                  <p:pic>
                    <p:nvPicPr>
                      <p:cNvPr id="46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306" y="3054350"/>
                        <a:ext cx="30749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447800" y="3976427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= </a:t>
            </a: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dirty="0">
                <a:latin typeface="Times New Roman" panose="02020603050405020304" pitchFamily="18" charset="0"/>
              </a:rPr>
              <a:t> ( 23 + 17) 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447800" y="4563226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= </a:t>
            </a: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dirty="0">
                <a:latin typeface="Times New Roman" panose="02020603050405020304" pitchFamily="18" charset="0"/>
              </a:rPr>
              <a:t> 40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2667000" y="190501"/>
            <a:ext cx="85464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tập  : Thực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hiện các phép tính: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816728" y="960438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a/ (+37) + (+81)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352800" y="150815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=  118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847725" y="2466975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b/ (-23) + (-17)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767178" y="3103906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388228" y="316071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6035716" y="811630"/>
            <a:ext cx="3059112" cy="985838"/>
            <a:chOff x="2592" y="269"/>
            <a:chExt cx="1927" cy="621"/>
          </a:xfrm>
        </p:grpSpPr>
        <p:graphicFrame>
          <p:nvGraphicFramePr>
            <p:cNvPr id="16" name="Object 24"/>
            <p:cNvGraphicFramePr>
              <a:graphicFrameLocks noChangeAspect="1"/>
            </p:cNvGraphicFramePr>
            <p:nvPr/>
          </p:nvGraphicFramePr>
          <p:xfrm>
            <a:off x="2928" y="269"/>
            <a:ext cx="1591" cy="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Equation" r:id="rId5" imgW="520474" imgH="203112" progId="Equation.DSMT4">
                    <p:embed/>
                  </p:oleObj>
                </mc:Choice>
                <mc:Fallback>
                  <p:oleObj name="Equation" r:id="rId5" imgW="520474" imgH="203112" progId="Equation.DSMT4">
                    <p:embed/>
                    <p:pic>
                      <p:nvPicPr>
                        <p:cNvPr id="10256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69"/>
                          <a:ext cx="1591" cy="6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2592" y="38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  <a:latin typeface="Times New Roman" panose="02020603050405020304" pitchFamily="18" charset="0"/>
                </a:rPr>
                <a:t>c/</a:t>
              </a:r>
            </a:p>
          </p:txBody>
        </p:sp>
      </p:grp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6096000" y="14478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</a:rPr>
              <a:t>= 37 + 15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96000" y="20574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=  52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134100" y="313757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</a:rPr>
              <a:t>d/ </a:t>
            </a:r>
            <a:r>
              <a:rPr lang="en-US" altLang="en-US" sz="3200" dirty="0">
                <a:latin typeface="Times New Roman" panose="02020603050405020304" pitchFamily="18" charset="0"/>
              </a:rPr>
              <a:t>17 +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66089"/>
              </p:ext>
            </p:extLst>
          </p:nvPr>
        </p:nvGraphicFramePr>
        <p:xfrm>
          <a:off x="7417633" y="2910643"/>
          <a:ext cx="1192967" cy="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7" imgW="828704" imgH="828551" progId="Equation.DSMT4">
                  <p:embed/>
                </p:oleObj>
              </mc:Choice>
              <mc:Fallback>
                <p:oleObj name="Equation" r:id="rId7" imgW="828704" imgH="8285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17633" y="2910643"/>
                        <a:ext cx="1192967" cy="98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134100" y="3708413"/>
            <a:ext cx="312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=  17 + 33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134100" y="4151168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= 50</a:t>
            </a:r>
          </a:p>
        </p:txBody>
      </p:sp>
    </p:spTree>
    <p:extLst>
      <p:ext uri="{BB962C8B-B14F-4D97-AF65-F5344CB8AC3E}">
        <p14:creationId xmlns:p14="http://schemas.microsoft.com/office/powerpoint/2010/main" val="40517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8" grpId="0"/>
      <p:bldP spid="46089" grpId="0"/>
      <p:bldP spid="46092" grpId="0"/>
      <p:bldP spid="46094" grpId="0"/>
      <p:bldP spid="46095" grpId="0"/>
      <p:bldP spid="18" grpId="0"/>
      <p:bldP spid="19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9411" y="998621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Bài 4.1./SBT/ Tr72</a:t>
            </a:r>
          </a:p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Phát biểu sau đây đúng hay sai ?</a:t>
            </a:r>
          </a:p>
          <a:p>
            <a:r>
              <a:rPr lang="en-US" sz="2800" b="1" dirty="0" smtClean="0"/>
              <a:t>Muốn cộng hai số nguyên cùng dấu, ta cộng hai giá trị tuyệt đối của chúng và đặt dấu chung trước kết quả.</a:t>
            </a:r>
          </a:p>
          <a:p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79884" y="3056021"/>
            <a:ext cx="8746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Phát biểu trên đúng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1467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46747" y="413088"/>
            <a:ext cx="10443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dirty="0">
                <a:latin typeface="Times New Roman" panose="02020603050405020304" pitchFamily="18" charset="0"/>
              </a:rPr>
              <a:t>Bài 25: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Sgk</a:t>
            </a:r>
            <a:r>
              <a:rPr lang="en-US" altLang="en-US" sz="3200" b="1" dirty="0">
                <a:latin typeface="Times New Roman" panose="02020603050405020304" pitchFamily="18" charset="0"/>
              </a:rPr>
              <a:t>/75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Điền </a:t>
            </a:r>
            <a:r>
              <a:rPr lang="en-US" altLang="en-US" sz="3200" b="1" dirty="0">
                <a:latin typeface="Times New Roman" panose="02020603050405020304" pitchFamily="18" charset="0"/>
              </a:rPr>
              <a:t>dấu “&gt;”, “&lt;” thích hợp vào ô vuông: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90625"/>
              </p:ext>
            </p:extLst>
          </p:nvPr>
        </p:nvGraphicFramePr>
        <p:xfrm>
          <a:off x="1985168" y="1524001"/>
          <a:ext cx="8069263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3" imgW="1358310" imgH="431613" progId="Equation.DSMT4">
                  <p:embed/>
                </p:oleObj>
              </mc:Choice>
              <mc:Fallback>
                <p:oleObj name="Equation" r:id="rId3" imgW="1358310" imgH="431613" progId="Equation.DSMT4">
                  <p:embed/>
                  <p:pic>
                    <p:nvPicPr>
                      <p:cNvPr id="1229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168" y="1524001"/>
                        <a:ext cx="8069263" cy="256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934200" y="1524001"/>
            <a:ext cx="838200" cy="104457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FF0066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181600" y="2819401"/>
            <a:ext cx="838200" cy="10445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>
                <a:solidFill>
                  <a:srgbClr val="0000FF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2772" y="4704347"/>
            <a:ext cx="647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HOẠT ĐỘNG NHÓM</a:t>
            </a:r>
            <a:endParaRPr lang="vi-VN" sz="3600" b="1" dirty="0"/>
          </a:p>
        </p:txBody>
      </p:sp>
    </p:spTree>
    <p:extLst>
      <p:ext uri="{BB962C8B-B14F-4D97-AF65-F5344CB8AC3E}">
        <p14:creationId xmlns:p14="http://schemas.microsoft.com/office/powerpoint/2010/main" val="358926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86789" y="2879831"/>
            <a:ext cx="38200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Ta có : (-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5) + (-7) =</a:t>
            </a:r>
          </a:p>
        </p:txBody>
      </p: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1070811" y="228600"/>
            <a:ext cx="1007043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b="1" u="sng" dirty="0">
                <a:latin typeface="Times New Roman" panose="02020603050405020304" pitchFamily="18" charset="0"/>
              </a:rPr>
              <a:t>Bài </a:t>
            </a:r>
            <a:r>
              <a:rPr lang="en-US" altLang="en-US" sz="3200" b="1" u="sng" dirty="0" smtClean="0">
                <a:latin typeface="Times New Roman" panose="02020603050405020304" pitchFamily="18" charset="0"/>
              </a:rPr>
              <a:t>26</a:t>
            </a:r>
            <a:r>
              <a:rPr lang="en-US" altLang="en-US" b="1" dirty="0" smtClean="0"/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Sgk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/75): </a:t>
            </a:r>
          </a:p>
          <a:p>
            <a:pPr algn="just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</a:rPr>
              <a:t>Nhiệt </a:t>
            </a:r>
            <a:r>
              <a:rPr lang="en-US" altLang="en-US" sz="3200" b="1" dirty="0">
                <a:latin typeface="Times New Roman" panose="02020603050405020304" pitchFamily="18" charset="0"/>
              </a:rPr>
              <a:t>độ hiện tại của phòng ướp lạnh là -5</a:t>
            </a:r>
            <a:r>
              <a:rPr lang="en-US" altLang="en-US" sz="32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3200" b="1" dirty="0">
                <a:latin typeface="Times New Roman" panose="02020603050405020304" pitchFamily="18" charset="0"/>
              </a:rPr>
              <a:t>C. Nhiệt độ tại đó sẽ là bao nhiêu độ C nếu nhiệt độ giảm 7</a:t>
            </a:r>
            <a:r>
              <a:rPr lang="en-US" altLang="en-US" sz="3200" b="1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3200" b="1" dirty="0">
                <a:latin typeface="Times New Roman" panose="02020603050405020304" pitchFamily="18" charset="0"/>
              </a:rPr>
              <a:t>C.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5029200" y="22098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6406816" y="2894805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-12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9781678" y="3762389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</a:t>
            </a:r>
            <a:r>
              <a:rPr lang="en-US" altLang="en-US" sz="3200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752600" y="3762389"/>
            <a:ext cx="8157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Nhiệt độ tại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phòng ướp lạnh nếu giảm </a:t>
            </a:r>
            <a:r>
              <a:rPr lang="en-US" altLang="en-US" sz="3200" dirty="0">
                <a:solidFill>
                  <a:schemeClr val="accent5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200" baseline="30000" dirty="0">
                <a:solidFill>
                  <a:schemeClr val="accent5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200" dirty="0">
                <a:solidFill>
                  <a:schemeClr val="accent5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sẽ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là :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5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/>
      <p:bldP spid="50206" grpId="0"/>
      <p:bldP spid="50207" grpId="0"/>
      <p:bldP spid="5020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9" y="4051301"/>
            <a:ext cx="2725737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676" y="3408363"/>
            <a:ext cx="2894013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4" y="2946400"/>
            <a:ext cx="4454525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4" y="1782763"/>
            <a:ext cx="331628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1762125"/>
            <a:ext cx="48450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289176"/>
            <a:ext cx="28416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0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199" y="0"/>
            <a:ext cx="11847095" cy="7010400"/>
            <a:chOff x="48" y="0"/>
            <a:chExt cx="5712" cy="44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4" y="96"/>
              <a:ext cx="5616" cy="4320"/>
              <a:chOff x="0" y="192"/>
              <a:chExt cx="5760" cy="3936"/>
            </a:xfrm>
          </p:grpSpPr>
          <p:grpSp>
            <p:nvGrpSpPr>
              <p:cNvPr id="10" name="Group 4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00"/>
                <a:chOff x="0" y="336"/>
                <a:chExt cx="5760" cy="3700"/>
              </a:xfrm>
            </p:grpSpPr>
            <p:pic>
              <p:nvPicPr>
                <p:cNvPr id="13" name="Picture 5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984"/>
                  <a:ext cx="5760" cy="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4" name="Picture 6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36"/>
                  <a:ext cx="5760" cy="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1" name="Picture 7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1848" y="2136"/>
                <a:ext cx="3936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8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H="1">
                <a:off x="3671" y="2135"/>
                <a:ext cx="3936" cy="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8" y="0"/>
              <a:ext cx="5616" cy="4320"/>
              <a:chOff x="0" y="192"/>
              <a:chExt cx="5760" cy="3936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00"/>
                <a:chOff x="0" y="336"/>
                <a:chExt cx="5760" cy="3700"/>
              </a:xfrm>
            </p:grpSpPr>
            <p:pic>
              <p:nvPicPr>
                <p:cNvPr id="8" name="Picture 11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984"/>
                  <a:ext cx="5760" cy="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" name="Picture 12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36"/>
                  <a:ext cx="5760" cy="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6" name="Picture 13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1848" y="2136"/>
                <a:ext cx="3936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14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H="1">
                <a:off x="3671" y="2135"/>
                <a:ext cx="3936" cy="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1" name="Rectangle 40"/>
          <p:cNvSpPr/>
          <p:nvPr/>
        </p:nvSpPr>
        <p:spPr>
          <a:xfrm>
            <a:off x="974558" y="1985210"/>
            <a:ext cx="1025526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thuộc quy tắc cộng hai số nguyên cùng dấu :</a:t>
            </a:r>
            <a:r>
              <a:rPr lang="en-US" altLang="vi-V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nguyên dương và cộng hai số nguyên âm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 : BT </a:t>
            </a:r>
            <a:r>
              <a:rPr lang="en-US" altLang="vi-V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23,24,26/75 (SGK);  BT 35,36/58 (SBT</a:t>
            </a: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làm bài 39/SBT : </a:t>
            </a:r>
            <a:endParaRPr lang="en-US" altLang="vi-VN" sz="28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</a:t>
            </a:r>
            <a:r>
              <a:rPr lang="en-US" altLang="vi-V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bài 5 . Cộng hai số nguyên khác dấu.</a:t>
            </a:r>
            <a:endParaRPr lang="en-US" altLang="vi-VN" sz="28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WordArt 23"/>
          <p:cNvSpPr>
            <a:spLocks noChangeArrowheads="1" noChangeShapeType="1" noTextEdit="1"/>
          </p:cNvSpPr>
          <p:nvPr/>
        </p:nvSpPr>
        <p:spPr bwMode="auto">
          <a:xfrm>
            <a:off x="1882334" y="737194"/>
            <a:ext cx="7832558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chemeClr val="hlink"/>
              </a:contourClr>
            </a:sp3d>
          </a:bodyPr>
          <a:lstStyle/>
          <a:p>
            <a:pPr algn="ctr"/>
            <a:r>
              <a:rPr lang="vi-VN" sz="4400" b="1" kern="10" dirty="0" smtClean="0">
                <a:ln w="9525">
                  <a:round/>
                  <a:headEnd/>
                  <a:tailEnd/>
                </a:ln>
                <a:solidFill>
                  <a:schemeClr val="hlink">
                    <a:alpha val="85097"/>
                  </a:schemeClr>
                </a:solidFill>
                <a:cs typeface="Times New Roman" panose="02020603050405020304" pitchFamily="18" charset="0"/>
              </a:rPr>
              <a:t>HƯỚNG DẪN VỀ NHÀ</a:t>
            </a:r>
            <a:endParaRPr lang="vi-VN" sz="4400" b="1" kern="10" dirty="0">
              <a:ln w="9525">
                <a:round/>
                <a:headEnd/>
                <a:tailEnd/>
              </a:ln>
              <a:solidFill>
                <a:schemeClr val="hlink">
                  <a:alpha val="85097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59" name="Text Box 83"/>
          <p:cNvSpPr txBox="1">
            <a:spLocks noChangeArrowheads="1"/>
          </p:cNvSpPr>
          <p:nvPr/>
        </p:nvSpPr>
        <p:spPr bwMode="auto">
          <a:xfrm>
            <a:off x="2228850" y="2079625"/>
            <a:ext cx="769620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00"/>
                </a:solidFill>
                <a:latin typeface="VNI Times" pitchFamily="2" charset="0"/>
              </a:rPr>
              <a:t>* Tính</a:t>
            </a:r>
            <a:r>
              <a:rPr lang="en-US" altLang="vi-VN" sz="3200">
                <a:solidFill>
                  <a:prstClr val="black"/>
                </a:solidFill>
                <a:latin typeface="VNI Times" pitchFamily="2" charset="0"/>
              </a:rPr>
              <a:t> </a:t>
            </a:r>
            <a:r>
              <a:rPr lang="en-US" altLang="vi-VN" sz="3200">
                <a:solidFill>
                  <a:srgbClr val="000000"/>
                </a:solidFill>
                <a:latin typeface="VNI Times" pitchFamily="2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	|2| + |0|</a:t>
            </a:r>
            <a:r>
              <a:rPr lang="en-US" altLang="vi-VN">
                <a:solidFill>
                  <a:prstClr val="black"/>
                </a:solidFill>
                <a:latin typeface="VNI-Times" pitchFamily="2" charset="0"/>
              </a:rPr>
              <a:t> </a:t>
            </a:r>
            <a:endParaRPr lang="en-US" altLang="vi-VN">
              <a:solidFill>
                <a:srgbClr val="000000"/>
              </a:solidFill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	|-4| + |-5|</a:t>
            </a:r>
          </a:p>
        </p:txBody>
      </p:sp>
      <p:grpSp>
        <p:nvGrpSpPr>
          <p:cNvPr id="4099" name="Group 665"/>
          <p:cNvGrpSpPr>
            <a:grpSpLocks/>
          </p:cNvGrpSpPr>
          <p:nvPr/>
        </p:nvGrpSpPr>
        <p:grpSpPr bwMode="auto">
          <a:xfrm>
            <a:off x="1600200" y="168442"/>
            <a:ext cx="8975558" cy="6527633"/>
            <a:chOff x="48" y="0"/>
            <a:chExt cx="5712" cy="4416"/>
          </a:xfrm>
        </p:grpSpPr>
        <p:grpSp>
          <p:nvGrpSpPr>
            <p:cNvPr id="4108" name="Group 379"/>
            <p:cNvGrpSpPr>
              <a:grpSpLocks/>
            </p:cNvGrpSpPr>
            <p:nvPr/>
          </p:nvGrpSpPr>
          <p:grpSpPr bwMode="auto">
            <a:xfrm>
              <a:off x="144" y="96"/>
              <a:ext cx="5616" cy="4320"/>
              <a:chOff x="0" y="192"/>
              <a:chExt cx="5760" cy="3936"/>
            </a:xfrm>
          </p:grpSpPr>
          <p:grpSp>
            <p:nvGrpSpPr>
              <p:cNvPr id="4115" name="Group 380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00"/>
                <a:chOff x="0" y="336"/>
                <a:chExt cx="5760" cy="3700"/>
              </a:xfrm>
            </p:grpSpPr>
            <p:pic>
              <p:nvPicPr>
                <p:cNvPr id="4118" name="Picture 381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984"/>
                  <a:ext cx="5760" cy="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9" name="Picture 382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36"/>
                  <a:ext cx="5760" cy="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4116" name="Picture 383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1848" y="2136"/>
                <a:ext cx="3936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17" name="Picture 384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H="1">
                <a:off x="3671" y="2135"/>
                <a:ext cx="3936" cy="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109" name="Group 385"/>
            <p:cNvGrpSpPr>
              <a:grpSpLocks/>
            </p:cNvGrpSpPr>
            <p:nvPr/>
          </p:nvGrpSpPr>
          <p:grpSpPr bwMode="auto">
            <a:xfrm>
              <a:off x="48" y="0"/>
              <a:ext cx="5616" cy="4320"/>
              <a:chOff x="0" y="192"/>
              <a:chExt cx="5760" cy="3936"/>
            </a:xfrm>
          </p:grpSpPr>
          <p:grpSp>
            <p:nvGrpSpPr>
              <p:cNvPr id="4110" name="Group 386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00"/>
                <a:chOff x="0" y="336"/>
                <a:chExt cx="5760" cy="3700"/>
              </a:xfrm>
            </p:grpSpPr>
            <p:pic>
              <p:nvPicPr>
                <p:cNvPr id="4113" name="Picture 387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984"/>
                  <a:ext cx="5760" cy="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4" name="Picture 388" descr="n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36"/>
                  <a:ext cx="5760" cy="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4111" name="Picture 389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1848" y="2136"/>
                <a:ext cx="3936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12" name="Picture 390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H="1">
                <a:off x="3671" y="2135"/>
                <a:ext cx="3936" cy="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100" name="Text Box 392"/>
          <p:cNvSpPr txBox="1">
            <a:spLocks noChangeArrowheads="1"/>
          </p:cNvSpPr>
          <p:nvPr/>
        </p:nvSpPr>
        <p:spPr bwMode="auto">
          <a:xfrm>
            <a:off x="2727325" y="617696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vi-VN" sz="2800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1" name="Text Box 668"/>
          <p:cNvSpPr txBox="1">
            <a:spLocks noChangeArrowheads="1"/>
          </p:cNvSpPr>
          <p:nvPr/>
        </p:nvSpPr>
        <p:spPr bwMode="auto">
          <a:xfrm>
            <a:off x="2686050" y="1809751"/>
            <a:ext cx="7715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28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50847" name="Text Box 671"/>
          <p:cNvSpPr txBox="1">
            <a:spLocks noChangeArrowheads="1"/>
          </p:cNvSpPr>
          <p:nvPr/>
        </p:nvSpPr>
        <p:spPr bwMode="auto">
          <a:xfrm>
            <a:off x="3752850" y="590551"/>
            <a:ext cx="4972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solidFill>
                  <a:srgbClr val="CC0099"/>
                </a:solidFill>
                <a:latin typeface="VNI-Times" pitchFamily="2" charset="0"/>
              </a:rPr>
              <a:t>KIEÅM TRA BAØI CUÕ</a:t>
            </a:r>
          </a:p>
        </p:txBody>
      </p:sp>
      <p:sp>
        <p:nvSpPr>
          <p:cNvPr id="50848" name="Text Box 672"/>
          <p:cNvSpPr txBox="1">
            <a:spLocks noChangeArrowheads="1"/>
          </p:cNvSpPr>
          <p:nvPr/>
        </p:nvSpPr>
        <p:spPr bwMode="auto">
          <a:xfrm>
            <a:off x="2247900" y="1371600"/>
            <a:ext cx="7943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prstClr val="black"/>
                </a:solidFill>
                <a:latin typeface="VNI-Times" pitchFamily="2" charset="0"/>
              </a:rPr>
              <a:t>? Theá naøo laø giaù trò tuyeät ñoái cuûa soá nguyeân a</a:t>
            </a:r>
          </a:p>
        </p:txBody>
      </p:sp>
      <p:sp>
        <p:nvSpPr>
          <p:cNvPr id="50849" name="Text Box 673"/>
          <p:cNvSpPr txBox="1">
            <a:spLocks noChangeArrowheads="1"/>
          </p:cNvSpPr>
          <p:nvPr/>
        </p:nvSpPr>
        <p:spPr bwMode="auto">
          <a:xfrm>
            <a:off x="3028950" y="4648201"/>
            <a:ext cx="472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FF"/>
                </a:solidFill>
                <a:latin typeface="VNI-Times" pitchFamily="2" charset="0"/>
              </a:rPr>
              <a:t>(+6) + (+2) = ? </a:t>
            </a:r>
          </a:p>
          <a:p>
            <a:pPr>
              <a:spcBef>
                <a:spcPct val="50000"/>
              </a:spcBef>
            </a:pPr>
            <a:r>
              <a:rPr lang="en-US" altLang="vi-VN" sz="3200">
                <a:solidFill>
                  <a:srgbClr val="0000FF"/>
                </a:solidFill>
                <a:latin typeface="VNI-Times" pitchFamily="2" charset="0"/>
              </a:rPr>
              <a:t>(-4) + (-5) = ?</a:t>
            </a: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 rot="21203261">
            <a:off x="6500813" y="2255838"/>
            <a:ext cx="3206750" cy="2343150"/>
          </a:xfrm>
          <a:prstGeom prst="cloudCallout">
            <a:avLst>
              <a:gd name="adj1" fmla="val -84458"/>
              <a:gd name="adj2" fmla="val 74644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vi-VN" sz="2800" b="1">
              <a:solidFill>
                <a:prstClr val="black"/>
              </a:solidFill>
            </a:endParaRPr>
          </a:p>
        </p:txBody>
      </p:sp>
      <p:pic>
        <p:nvPicPr>
          <p:cNvPr id="5" name="Picture 6" descr="happyface_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0447">
            <a:off x="8001000" y="5314950"/>
            <a:ext cx="1066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853" name="Text Box 677"/>
          <p:cNvSpPr txBox="1">
            <a:spLocks noChangeArrowheads="1"/>
          </p:cNvSpPr>
          <p:nvPr/>
        </p:nvSpPr>
        <p:spPr bwMode="auto">
          <a:xfrm>
            <a:off x="7105650" y="2476501"/>
            <a:ext cx="21717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>
                <a:solidFill>
                  <a:srgbClr val="CC0000"/>
                </a:solidFill>
                <a:latin typeface="VNI-Times" pitchFamily="2" charset="0"/>
              </a:rPr>
              <a:t>Baèng </a:t>
            </a:r>
          </a:p>
          <a:p>
            <a:pPr algn="ctr">
              <a:spcBef>
                <a:spcPct val="50000"/>
              </a:spcBef>
            </a:pPr>
            <a:r>
              <a:rPr lang="en-US" altLang="vi-VN" sz="2800">
                <a:solidFill>
                  <a:srgbClr val="CC0000"/>
                </a:solidFill>
                <a:latin typeface="VNI-Times" pitchFamily="2" charset="0"/>
              </a:rPr>
              <a:t>bao nhieâu </a:t>
            </a:r>
          </a:p>
          <a:p>
            <a:pPr algn="ctr">
              <a:spcBef>
                <a:spcPct val="50000"/>
              </a:spcBef>
            </a:pPr>
            <a:r>
              <a:rPr lang="en-US" altLang="vi-VN" sz="2800">
                <a:solidFill>
                  <a:srgbClr val="CC0000"/>
                </a:solidFill>
                <a:latin typeface="VNI-Times" pitchFamily="2" charset="0"/>
              </a:rPr>
              <a:t>nhæ???</a:t>
            </a:r>
          </a:p>
        </p:txBody>
      </p:sp>
    </p:spTree>
    <p:extLst>
      <p:ext uri="{BB962C8B-B14F-4D97-AF65-F5344CB8AC3E}">
        <p14:creationId xmlns:p14="http://schemas.microsoft.com/office/powerpoint/2010/main" val="388661047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59" grpId="0"/>
      <p:bldP spid="50847" grpId="0"/>
      <p:bldP spid="50848" grpId="0"/>
      <p:bldP spid="50849" grpId="0"/>
      <p:bldP spid="3103" grpId="0" animBg="1"/>
      <p:bldP spid="508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2049464" y="523876"/>
            <a:ext cx="4103687" cy="1152525"/>
          </a:xfrm>
          <a:prstGeom prst="diamond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solidFill>
                  <a:srgbClr val="0000FF"/>
                </a:solidFill>
                <a:latin typeface="VNI-Times" pitchFamily="2" charset="0"/>
              </a:rPr>
              <a:t>TIEÁT 44</a:t>
            </a:r>
          </a:p>
        </p:txBody>
      </p:sp>
      <p:pic>
        <p:nvPicPr>
          <p:cNvPr id="5123" name="Picture 6" descr="HOLLY2">
            <a:hlinkClick r:id="" action="ppaction://macro?name=SlideShowNext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0"/>
            <a:ext cx="124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HOLLY2">
            <a:hlinkClick r:id="" action="ppaction://macro?name=SlideShowNext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70550"/>
            <a:ext cx="124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5" name="Group 8"/>
          <p:cNvGrpSpPr>
            <a:grpSpLocks/>
          </p:cNvGrpSpPr>
          <p:nvPr/>
        </p:nvGrpSpPr>
        <p:grpSpPr bwMode="auto">
          <a:xfrm>
            <a:off x="2711451" y="1341439"/>
            <a:ext cx="7705725" cy="5183187"/>
            <a:chOff x="748" y="845"/>
            <a:chExt cx="4854" cy="3265"/>
          </a:xfrm>
        </p:grpSpPr>
        <p:sp>
          <p:nvSpPr>
            <p:cNvPr id="5133" name="Line 9"/>
            <p:cNvSpPr>
              <a:spLocks noChangeShapeType="1"/>
            </p:cNvSpPr>
            <p:nvPr/>
          </p:nvSpPr>
          <p:spPr bwMode="auto">
            <a:xfrm>
              <a:off x="884" y="4020"/>
              <a:ext cx="4627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4" name="Line 10"/>
            <p:cNvSpPr>
              <a:spLocks noChangeShapeType="1"/>
            </p:cNvSpPr>
            <p:nvPr/>
          </p:nvSpPr>
          <p:spPr bwMode="auto">
            <a:xfrm>
              <a:off x="748" y="4110"/>
              <a:ext cx="4854" cy="0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 flipV="1">
              <a:off x="5602" y="845"/>
              <a:ext cx="0" cy="3265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 flipV="1">
              <a:off x="5511" y="935"/>
              <a:ext cx="0" cy="3085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26" name="Group 13"/>
          <p:cNvGrpSpPr>
            <a:grpSpLocks/>
          </p:cNvGrpSpPr>
          <p:nvPr/>
        </p:nvGrpSpPr>
        <p:grpSpPr bwMode="auto">
          <a:xfrm>
            <a:off x="1774826" y="260350"/>
            <a:ext cx="7705725" cy="5183188"/>
            <a:chOff x="158" y="164"/>
            <a:chExt cx="4854" cy="3265"/>
          </a:xfrm>
        </p:grpSpPr>
        <p:sp>
          <p:nvSpPr>
            <p:cNvPr id="5129" name="Line 14"/>
            <p:cNvSpPr>
              <a:spLocks noChangeShapeType="1"/>
            </p:cNvSpPr>
            <p:nvPr/>
          </p:nvSpPr>
          <p:spPr bwMode="auto">
            <a:xfrm flipH="1" flipV="1">
              <a:off x="249" y="254"/>
              <a:ext cx="4627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0" name="Line 15"/>
            <p:cNvSpPr>
              <a:spLocks noChangeShapeType="1"/>
            </p:cNvSpPr>
            <p:nvPr/>
          </p:nvSpPr>
          <p:spPr bwMode="auto">
            <a:xfrm flipH="1" flipV="1">
              <a:off x="158" y="164"/>
              <a:ext cx="4854" cy="0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1" name="Line 16"/>
            <p:cNvSpPr>
              <a:spLocks noChangeShapeType="1"/>
            </p:cNvSpPr>
            <p:nvPr/>
          </p:nvSpPr>
          <p:spPr bwMode="auto">
            <a:xfrm flipH="1">
              <a:off x="158" y="164"/>
              <a:ext cx="0" cy="3265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 flipH="1">
              <a:off x="249" y="254"/>
              <a:ext cx="0" cy="3085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76822" name="WordArt 22"/>
          <p:cNvSpPr>
            <a:spLocks noChangeArrowheads="1" noChangeShapeType="1" noTextEdit="1"/>
          </p:cNvSpPr>
          <p:nvPr/>
        </p:nvSpPr>
        <p:spPr bwMode="auto">
          <a:xfrm>
            <a:off x="3448050" y="2133600"/>
            <a:ext cx="6388100" cy="1358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chemeClr val="hlink"/>
              </a:contourClr>
            </a:sp3d>
          </a:bodyPr>
          <a:lstStyle/>
          <a:p>
            <a:pPr algn="ctr"/>
            <a:r>
              <a:rPr lang="vi-VN" sz="6000" b="1" kern="10">
                <a:ln w="9525">
                  <a:round/>
                  <a:headEnd/>
                  <a:tailEnd/>
                </a:ln>
                <a:solidFill>
                  <a:schemeClr val="hlink">
                    <a:alpha val="85097"/>
                  </a:schemeClr>
                </a:solidFill>
                <a:cs typeface="Times New Roman" panose="02020603050405020304" pitchFamily="18" charset="0"/>
              </a:rPr>
              <a:t>CỘNG HAI SỐ NGUYÊN CÙNG DẤU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866900" y="2038351"/>
            <a:ext cx="1581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vi-VN" sz="8000" b="1">
                <a:solidFill>
                  <a:srgbClr val="CC0000"/>
                </a:solidFill>
                <a:latin typeface="VNI-Times" pitchFamily="2" charset="0"/>
              </a:rPr>
              <a:t>§</a:t>
            </a:r>
            <a:r>
              <a:rPr lang="en-US" altLang="vi-VN" sz="8000" b="1">
                <a:solidFill>
                  <a:srgbClr val="CC0000"/>
                </a:solidFill>
                <a:latin typeface="VNI-Times" pitchFamily="2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922387702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  <p:bldP spid="768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Line 2"/>
          <p:cNvSpPr>
            <a:spLocks noChangeShapeType="1"/>
          </p:cNvSpPr>
          <p:nvPr/>
        </p:nvSpPr>
        <p:spPr bwMode="auto">
          <a:xfrm>
            <a:off x="3938589" y="1795463"/>
            <a:ext cx="1587" cy="1308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>
            <a:off x="3927476" y="2060575"/>
            <a:ext cx="2282825" cy="1588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6253164" y="2222500"/>
            <a:ext cx="1023937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3941763" y="2941639"/>
            <a:ext cx="3370262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4733926" y="1676401"/>
            <a:ext cx="722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725" tIns="47625" rIns="85725" bIns="47625"/>
          <a:lstStyle/>
          <a:p>
            <a:r>
              <a:rPr lang="en-US" sz="2400" b="1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6486526" y="1820863"/>
            <a:ext cx="68421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725" tIns="47625" rIns="85725" bIns="47625"/>
          <a:lstStyle/>
          <a:p>
            <a:r>
              <a:rPr lang="en-US" sz="2400" b="1" dirty="0"/>
              <a:t>+2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6196013" y="1874839"/>
            <a:ext cx="0" cy="700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57" name="Text Box 37"/>
          <p:cNvSpPr txBox="1">
            <a:spLocks noChangeArrowheads="1"/>
          </p:cNvSpPr>
          <p:nvPr/>
        </p:nvSpPr>
        <p:spPr bwMode="auto">
          <a:xfrm>
            <a:off x="2795588" y="3630613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cs typeface="Times New Roman" pitchFamily="18" charset="0"/>
              </a:rPr>
              <a:t>Như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vậy</a:t>
            </a:r>
            <a:r>
              <a:rPr lang="en-US" sz="3200" b="1" dirty="0">
                <a:cs typeface="Times New Roman" pitchFamily="18" charset="0"/>
              </a:rPr>
              <a:t>: (+ 4) + (+ 2)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910389" y="3630614"/>
            <a:ext cx="18902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= </a:t>
            </a:r>
            <a:r>
              <a:rPr lang="en-US" sz="3200" b="1">
                <a:solidFill>
                  <a:srgbClr val="FF0000"/>
                </a:solidFill>
              </a:rPr>
              <a:t>4 + 2 </a:t>
            </a:r>
            <a:r>
              <a:rPr lang="en-US" sz="3200" b="1"/>
              <a:t>= 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10389" y="3630614"/>
            <a:ext cx="896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cs typeface="Times New Roman" pitchFamily="18" charset="0"/>
              </a:rPr>
              <a:t>= +6</a:t>
            </a:r>
            <a:endParaRPr lang="en-US" sz="3200"/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996113" y="2544764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725" tIns="47625" rIns="85725" bIns="47625"/>
          <a:lstStyle/>
          <a:p>
            <a:r>
              <a:rPr lang="en-US" sz="2400" b="1">
                <a:solidFill>
                  <a:srgbClr val="FF0000"/>
                </a:solidFill>
              </a:rPr>
              <a:t>+6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21E7E9-CAE4-40B1-A3AC-946B59AD2CA5}" type="datetime10">
              <a:rPr lang="en-US"/>
              <a:pPr>
                <a:defRPr/>
              </a:pPr>
              <a:t>18:57</a:t>
            </a:fld>
            <a:endParaRPr lang="en-US"/>
          </a:p>
        </p:txBody>
      </p:sp>
      <p:sp>
        <p:nvSpPr>
          <p:cNvPr id="46" name="Line 2"/>
          <p:cNvSpPr>
            <a:spLocks noChangeShapeType="1"/>
          </p:cNvSpPr>
          <p:nvPr/>
        </p:nvSpPr>
        <p:spPr bwMode="auto">
          <a:xfrm>
            <a:off x="7308850" y="1827213"/>
            <a:ext cx="1588" cy="1308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447925" y="2451101"/>
            <a:ext cx="7162800" cy="688975"/>
            <a:chOff x="924228" y="2405063"/>
            <a:chExt cx="7162800" cy="688975"/>
          </a:xfrm>
        </p:grpSpPr>
        <p:sp>
          <p:nvSpPr>
            <p:cNvPr id="7186" name="Line 12"/>
            <p:cNvSpPr>
              <a:spLocks noChangeShapeType="1"/>
            </p:cNvSpPr>
            <p:nvPr/>
          </p:nvSpPr>
          <p:spPr bwMode="auto">
            <a:xfrm>
              <a:off x="924228" y="2487613"/>
              <a:ext cx="7162800" cy="4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3"/>
            <p:cNvSpPr>
              <a:spLocks noChangeShapeType="1"/>
            </p:cNvSpPr>
            <p:nvPr/>
          </p:nvSpPr>
          <p:spPr bwMode="auto">
            <a:xfrm>
              <a:off x="1287766" y="2414588"/>
              <a:ext cx="4762" cy="1476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4"/>
            <p:cNvSpPr>
              <a:spLocks noChangeShapeType="1"/>
            </p:cNvSpPr>
            <p:nvPr/>
          </p:nvSpPr>
          <p:spPr bwMode="auto">
            <a:xfrm>
              <a:off x="1849741" y="2405063"/>
              <a:ext cx="4762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5"/>
            <p:cNvSpPr>
              <a:spLocks noChangeShapeType="1"/>
            </p:cNvSpPr>
            <p:nvPr/>
          </p:nvSpPr>
          <p:spPr bwMode="auto">
            <a:xfrm>
              <a:off x="2411716" y="2424113"/>
              <a:ext cx="4762" cy="14922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190" name="Line 16"/>
            <p:cNvSpPr>
              <a:spLocks noChangeShapeType="1"/>
            </p:cNvSpPr>
            <p:nvPr/>
          </p:nvSpPr>
          <p:spPr bwMode="auto">
            <a:xfrm>
              <a:off x="2972103" y="2427288"/>
              <a:ext cx="6350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7"/>
            <p:cNvSpPr>
              <a:spLocks noChangeShapeType="1"/>
            </p:cNvSpPr>
            <p:nvPr/>
          </p:nvSpPr>
          <p:spPr bwMode="auto">
            <a:xfrm>
              <a:off x="3534078" y="2430463"/>
              <a:ext cx="6350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18"/>
            <p:cNvSpPr>
              <a:spLocks noChangeShapeType="1"/>
            </p:cNvSpPr>
            <p:nvPr/>
          </p:nvSpPr>
          <p:spPr bwMode="auto">
            <a:xfrm>
              <a:off x="4096053" y="2408238"/>
              <a:ext cx="6350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9"/>
            <p:cNvSpPr>
              <a:spLocks noChangeShapeType="1"/>
            </p:cNvSpPr>
            <p:nvPr/>
          </p:nvSpPr>
          <p:spPr bwMode="auto">
            <a:xfrm>
              <a:off x="4658028" y="2435225"/>
              <a:ext cx="6350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0"/>
            <p:cNvSpPr>
              <a:spLocks noChangeShapeType="1"/>
            </p:cNvSpPr>
            <p:nvPr/>
          </p:nvSpPr>
          <p:spPr bwMode="auto">
            <a:xfrm>
              <a:off x="5220003" y="2413000"/>
              <a:ext cx="6350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1"/>
            <p:cNvSpPr>
              <a:spLocks noChangeShapeType="1"/>
            </p:cNvSpPr>
            <p:nvPr/>
          </p:nvSpPr>
          <p:spPr bwMode="auto">
            <a:xfrm>
              <a:off x="5780391" y="2416175"/>
              <a:ext cx="7937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3"/>
            <p:cNvSpPr>
              <a:spLocks noChangeShapeType="1"/>
            </p:cNvSpPr>
            <p:nvPr/>
          </p:nvSpPr>
          <p:spPr bwMode="auto">
            <a:xfrm>
              <a:off x="6904341" y="2416175"/>
              <a:ext cx="7937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4"/>
            <p:cNvSpPr>
              <a:spLocks noChangeShapeType="1"/>
            </p:cNvSpPr>
            <p:nvPr/>
          </p:nvSpPr>
          <p:spPr bwMode="auto">
            <a:xfrm>
              <a:off x="7466316" y="2430463"/>
              <a:ext cx="4762" cy="149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Text Box 25"/>
            <p:cNvSpPr txBox="1">
              <a:spLocks noChangeArrowheads="1"/>
            </p:cNvSpPr>
            <p:nvPr/>
          </p:nvSpPr>
          <p:spPr bwMode="auto">
            <a:xfrm>
              <a:off x="1076628" y="2562225"/>
              <a:ext cx="79692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-2</a:t>
              </a:r>
            </a:p>
          </p:txBody>
        </p:sp>
        <p:sp>
          <p:nvSpPr>
            <p:cNvPr id="7199" name="Text Box 26"/>
            <p:cNvSpPr txBox="1">
              <a:spLocks noChangeArrowheads="1"/>
            </p:cNvSpPr>
            <p:nvPr/>
          </p:nvSpPr>
          <p:spPr bwMode="auto">
            <a:xfrm>
              <a:off x="1638603" y="2562225"/>
              <a:ext cx="5349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-1</a:t>
              </a:r>
            </a:p>
          </p:txBody>
        </p:sp>
        <p:sp>
          <p:nvSpPr>
            <p:cNvPr id="7200" name="Text Box 27"/>
            <p:cNvSpPr txBox="1">
              <a:spLocks noChangeArrowheads="1"/>
            </p:cNvSpPr>
            <p:nvPr/>
          </p:nvSpPr>
          <p:spPr bwMode="auto">
            <a:xfrm>
              <a:off x="2273603" y="2546350"/>
              <a:ext cx="277813" cy="531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7201" name="Text Box 28"/>
            <p:cNvSpPr txBox="1">
              <a:spLocks noChangeArrowheads="1"/>
            </p:cNvSpPr>
            <p:nvPr/>
          </p:nvSpPr>
          <p:spPr bwMode="auto">
            <a:xfrm>
              <a:off x="2706991" y="2563813"/>
              <a:ext cx="59372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+1</a:t>
              </a:r>
            </a:p>
          </p:txBody>
        </p:sp>
        <p:sp>
          <p:nvSpPr>
            <p:cNvPr id="7202" name="Text Box 29"/>
            <p:cNvSpPr txBox="1">
              <a:spLocks noChangeArrowheads="1"/>
            </p:cNvSpPr>
            <p:nvPr/>
          </p:nvSpPr>
          <p:spPr bwMode="auto">
            <a:xfrm>
              <a:off x="3275316" y="2562225"/>
              <a:ext cx="531812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+2</a:t>
              </a:r>
            </a:p>
          </p:txBody>
        </p:sp>
        <p:sp>
          <p:nvSpPr>
            <p:cNvPr id="7203" name="Text Box 30"/>
            <p:cNvSpPr txBox="1">
              <a:spLocks noChangeArrowheads="1"/>
            </p:cNvSpPr>
            <p:nvPr/>
          </p:nvSpPr>
          <p:spPr bwMode="auto">
            <a:xfrm>
              <a:off x="3851578" y="2562225"/>
              <a:ext cx="6096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+3</a:t>
              </a:r>
            </a:p>
          </p:txBody>
        </p:sp>
        <p:sp>
          <p:nvSpPr>
            <p:cNvPr id="7204" name="Text Box 31"/>
            <p:cNvSpPr txBox="1">
              <a:spLocks noChangeArrowheads="1"/>
            </p:cNvSpPr>
            <p:nvPr/>
          </p:nvSpPr>
          <p:spPr bwMode="auto">
            <a:xfrm>
              <a:off x="4415141" y="2562225"/>
              <a:ext cx="6096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+4</a:t>
              </a:r>
            </a:p>
          </p:txBody>
        </p:sp>
        <p:sp>
          <p:nvSpPr>
            <p:cNvPr id="7205" name="Text Box 32"/>
            <p:cNvSpPr txBox="1">
              <a:spLocks noChangeArrowheads="1"/>
            </p:cNvSpPr>
            <p:nvPr/>
          </p:nvSpPr>
          <p:spPr bwMode="auto">
            <a:xfrm>
              <a:off x="4991403" y="2541588"/>
              <a:ext cx="79692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+5</a:t>
              </a:r>
            </a:p>
          </p:txBody>
        </p:sp>
        <p:sp>
          <p:nvSpPr>
            <p:cNvPr id="7206" name="Text Box 33"/>
            <p:cNvSpPr txBox="1">
              <a:spLocks noChangeArrowheads="1"/>
            </p:cNvSpPr>
            <p:nvPr/>
          </p:nvSpPr>
          <p:spPr bwMode="auto">
            <a:xfrm>
              <a:off x="6078841" y="2562225"/>
              <a:ext cx="53022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+7</a:t>
              </a:r>
            </a:p>
          </p:txBody>
        </p:sp>
        <p:sp>
          <p:nvSpPr>
            <p:cNvPr id="7207" name="Text Box 34"/>
            <p:cNvSpPr txBox="1">
              <a:spLocks noChangeArrowheads="1"/>
            </p:cNvSpPr>
            <p:nvPr/>
          </p:nvSpPr>
          <p:spPr bwMode="auto">
            <a:xfrm>
              <a:off x="5535916" y="2546350"/>
              <a:ext cx="511175" cy="531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+6</a:t>
              </a:r>
            </a:p>
          </p:txBody>
        </p:sp>
        <p:sp>
          <p:nvSpPr>
            <p:cNvPr id="7208" name="Text Box 35"/>
            <p:cNvSpPr txBox="1">
              <a:spLocks noChangeArrowheads="1"/>
            </p:cNvSpPr>
            <p:nvPr/>
          </p:nvSpPr>
          <p:spPr bwMode="auto">
            <a:xfrm>
              <a:off x="6685266" y="2562225"/>
              <a:ext cx="487362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+8</a:t>
              </a:r>
            </a:p>
          </p:txBody>
        </p:sp>
        <p:sp>
          <p:nvSpPr>
            <p:cNvPr id="7209" name="Text Box 36"/>
            <p:cNvSpPr txBox="1">
              <a:spLocks noChangeArrowheads="1"/>
            </p:cNvSpPr>
            <p:nvPr/>
          </p:nvSpPr>
          <p:spPr bwMode="auto">
            <a:xfrm>
              <a:off x="7234541" y="2562225"/>
              <a:ext cx="5334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5725" tIns="47625" rIns="85725" bIns="47625"/>
            <a:lstStyle/>
            <a:p>
              <a:r>
                <a:rPr lang="en-US" b="1"/>
                <a:t>+9</a:t>
              </a:r>
            </a:p>
          </p:txBody>
        </p:sp>
        <p:sp>
          <p:nvSpPr>
            <p:cNvPr id="7210" name="Line 14"/>
            <p:cNvSpPr>
              <a:spLocks noChangeShapeType="1"/>
            </p:cNvSpPr>
            <p:nvPr/>
          </p:nvSpPr>
          <p:spPr bwMode="auto">
            <a:xfrm>
              <a:off x="6316966" y="2416175"/>
              <a:ext cx="6350" cy="150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Cloud Callout 51"/>
          <p:cNvSpPr/>
          <p:nvPr/>
        </p:nvSpPr>
        <p:spPr>
          <a:xfrm>
            <a:off x="2819400" y="4754563"/>
            <a:ext cx="6477000" cy="1752600"/>
          </a:xfrm>
          <a:prstGeom prst="cloudCallout">
            <a:avLst>
              <a:gd name="adj1" fmla="val 15917"/>
              <a:gd name="adj2" fmla="val -89423"/>
            </a:avLst>
          </a:prstGeom>
          <a:solidFill>
            <a:srgbClr val="C6E5A3"/>
          </a:solidFill>
          <a:ln>
            <a:solidFill>
              <a:srgbClr val="AEC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</a:t>
            </a:r>
            <a:endParaRPr lang="en-US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dương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290889" y="439738"/>
            <a:ext cx="5426075" cy="855662"/>
          </a:xfrm>
          <a:prstGeom prst="roundRect">
            <a:avLst/>
          </a:prstGeom>
          <a:solidFill>
            <a:srgbClr val="FFEEBD"/>
          </a:solidFill>
          <a:ln>
            <a:solidFill>
              <a:srgbClr val="FFD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u="sng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3200" b="1" u="sng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3200" b="1" u="sng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	(+ 4) + (+ 2) = ?</a:t>
            </a:r>
          </a:p>
        </p:txBody>
      </p:sp>
    </p:spTree>
    <p:extLst>
      <p:ext uri="{BB962C8B-B14F-4D97-AF65-F5344CB8AC3E}">
        <p14:creationId xmlns:p14="http://schemas.microsoft.com/office/powerpoint/2010/main" val="3682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-0.17465 0.0663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5" grpId="0" animBg="1"/>
      <p:bldP spid="209926" grpId="0" animBg="1"/>
      <p:bldP spid="209927" grpId="0"/>
      <p:bldP spid="209928" grpId="0"/>
      <p:bldP spid="209930" grpId="0" animBg="1"/>
      <p:bldP spid="209957" grpId="0"/>
      <p:bldP spid="42" grpId="0"/>
      <p:bldP spid="51" grpId="0"/>
      <p:bldP spid="51" grpId="1"/>
      <p:bldP spid="76" grpId="0" build="allAtOnce"/>
      <p:bldP spid="76" grpId="1" build="allAtOnce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1981200" y="6356351"/>
            <a:ext cx="914400" cy="365125"/>
          </a:xfrm>
        </p:spPr>
        <p:txBody>
          <a:bodyPr/>
          <a:lstStyle/>
          <a:p>
            <a:pPr>
              <a:defRPr/>
            </a:pPr>
            <a:fld id="{5AACA9B8-F877-446C-9F04-31469F207A18}" type="datetime10">
              <a:rPr lang="en-US"/>
              <a:pPr>
                <a:defRPr/>
              </a:pPr>
              <a:t>18:57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71688" y="377825"/>
            <a:ext cx="8001000" cy="2514600"/>
          </a:xfrm>
          <a:prstGeom prst="roundRect">
            <a:avLst/>
          </a:prstGeom>
          <a:solidFill>
            <a:srgbClr val="FFEEBD"/>
          </a:solidFill>
          <a:ln>
            <a:solidFill>
              <a:srgbClr val="FFD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31875" indent="-1031875" algn="just">
              <a:defRPr/>
            </a:pPr>
            <a:r>
              <a:rPr lang="en-US" sz="3200" b="1" u="sng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3200" b="1" u="sng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3200" b="1" u="sng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Mátxcơva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trưa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-3</a:t>
            </a:r>
            <a:r>
              <a:rPr lang="en-US" sz="3200" b="1" baseline="30000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C,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giảm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3200" b="1" baseline="30000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C so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trưa</a:t>
            </a:r>
            <a:r>
              <a:rPr lang="en-US" sz="3200" b="1" dirty="0">
                <a:solidFill>
                  <a:srgbClr val="583B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solidFill>
                <a:srgbClr val="583B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998663" y="3017838"/>
            <a:ext cx="8229600" cy="342900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457200" indent="-366713" algn="just">
              <a:lnSpc>
                <a:spcPct val="120000"/>
              </a:lnSpc>
              <a:spcBef>
                <a:spcPts val="600"/>
              </a:spcBef>
              <a:defRPr/>
            </a:pPr>
            <a:endParaRPr lang="en-US" sz="2800" b="1" dirty="0">
              <a:solidFill>
                <a:srgbClr val="000042"/>
              </a:solidFill>
              <a:latin typeface="Arial" pitchFamily="34" charset="0"/>
              <a:cs typeface="Arial" pitchFamily="34" charset="0"/>
            </a:endParaRPr>
          </a:p>
          <a:p>
            <a:pPr marL="457200" indent="-366713" algn="just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Nhiệt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đô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̣: 	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buổi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trưa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là -3</a:t>
            </a:r>
            <a:r>
              <a:rPr lang="en-US" sz="2800" b="1" baseline="30000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C,</a:t>
            </a:r>
          </a:p>
          <a:p>
            <a:pPr marL="457200" indent="-366713" algn="just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buổi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chiều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giảm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="1" baseline="30000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C. </a:t>
            </a:r>
          </a:p>
          <a:p>
            <a:pPr marL="457200" indent="-366713" algn="just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Hỏi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nhiệt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đô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buổi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chiều</a:t>
            </a:r>
            <a:r>
              <a:rPr lang="en-US" sz="2800" b="1" dirty="0">
                <a:solidFill>
                  <a:srgbClr val="000042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" algn="just">
              <a:lnSpc>
                <a:spcPct val="120000"/>
              </a:lnSpc>
              <a:defRPr/>
            </a:pPr>
            <a:endParaRPr lang="en-US" sz="2800" dirty="0">
              <a:solidFill>
                <a:srgbClr val="00004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8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1D0C21-17E4-4DB1-B2DD-B84A066FD145}" type="datetime10">
              <a:rPr lang="en-US"/>
              <a:pPr>
                <a:defRPr/>
              </a:pPr>
              <a:t>18:57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966913" y="1452564"/>
            <a:ext cx="6400800" cy="2281237"/>
          </a:xfrm>
          <a:prstGeom prst="roundRect">
            <a:avLst/>
          </a:prstGeom>
          <a:solidFill>
            <a:srgbClr val="FFEEBD"/>
          </a:solidFill>
          <a:ln>
            <a:solidFill>
              <a:srgbClr val="FFD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charset="0"/>
              <a:buNone/>
              <a:defRPr/>
            </a:pPr>
            <a:r>
              <a:rPr lang="en-US" sz="3200" b="1" dirty="0" err="1">
                <a:solidFill>
                  <a:srgbClr val="583B00"/>
                </a:solidFill>
              </a:rPr>
              <a:t>Vậy</a:t>
            </a:r>
            <a:r>
              <a:rPr lang="en-US" sz="3200" b="1" dirty="0">
                <a:solidFill>
                  <a:srgbClr val="583B00"/>
                </a:solidFill>
              </a:rPr>
              <a:t>, </a:t>
            </a:r>
            <a:r>
              <a:rPr lang="en-US" sz="3200" b="1" dirty="0" err="1">
                <a:solidFill>
                  <a:srgbClr val="583B00"/>
                </a:solidFill>
              </a:rPr>
              <a:t>khi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nhiệt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độ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giảm</a:t>
            </a:r>
            <a:r>
              <a:rPr lang="en-US" sz="3200" b="1" dirty="0">
                <a:solidFill>
                  <a:srgbClr val="583B00"/>
                </a:solidFill>
              </a:rPr>
              <a:t> 2</a:t>
            </a:r>
            <a:r>
              <a:rPr lang="en-US" sz="3200" b="1" baseline="30000" dirty="0">
                <a:solidFill>
                  <a:srgbClr val="583B00"/>
                </a:solidFill>
              </a:rPr>
              <a:t> 0</a:t>
            </a:r>
            <a:r>
              <a:rPr lang="en-US" sz="3200" b="1" dirty="0">
                <a:solidFill>
                  <a:srgbClr val="583B00"/>
                </a:solidFill>
              </a:rPr>
              <a:t>C </a:t>
            </a:r>
            <a:r>
              <a:rPr lang="en-US" sz="3200" b="1" dirty="0" err="1">
                <a:solidFill>
                  <a:srgbClr val="583B00"/>
                </a:solidFill>
              </a:rPr>
              <a:t>ta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nói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nhiệt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độ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tăng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bao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nhiêu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độ</a:t>
            </a:r>
            <a:r>
              <a:rPr lang="en-US" sz="3200" b="1" dirty="0">
                <a:solidFill>
                  <a:srgbClr val="583B00"/>
                </a:solidFill>
              </a:rPr>
              <a:t>?  </a:t>
            </a:r>
          </a:p>
          <a:p>
            <a:pPr algn="just">
              <a:spcBef>
                <a:spcPts val="3000"/>
              </a:spcBef>
              <a:defRPr/>
            </a:pPr>
            <a:r>
              <a:rPr lang="en-US" sz="3200" b="1" dirty="0" err="1">
                <a:solidFill>
                  <a:srgbClr val="583B00"/>
                </a:solidFill>
              </a:rPr>
              <a:t>Nhiệt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độ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giảm</a:t>
            </a:r>
            <a:r>
              <a:rPr lang="en-US" sz="3200" b="1" dirty="0">
                <a:solidFill>
                  <a:srgbClr val="583B00"/>
                </a:solidFill>
              </a:rPr>
              <a:t> 2</a:t>
            </a:r>
            <a:r>
              <a:rPr lang="en-US" sz="3200" b="1" baseline="30000" dirty="0">
                <a:solidFill>
                  <a:srgbClr val="583B00"/>
                </a:solidFill>
              </a:rPr>
              <a:t>0</a:t>
            </a:r>
            <a:r>
              <a:rPr lang="en-US" sz="3200" b="1" dirty="0">
                <a:solidFill>
                  <a:srgbClr val="583B00"/>
                </a:solidFill>
              </a:rPr>
              <a:t>C </a:t>
            </a:r>
            <a:r>
              <a:rPr lang="en-US" sz="3200" b="1" dirty="0" err="1">
                <a:solidFill>
                  <a:srgbClr val="583B00"/>
                </a:solidFill>
              </a:rPr>
              <a:t>ta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nói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nhiệt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độ</a:t>
            </a:r>
            <a:r>
              <a:rPr lang="en-US" sz="3200" b="1" dirty="0">
                <a:solidFill>
                  <a:srgbClr val="583B00"/>
                </a:solidFill>
              </a:rPr>
              <a:t> </a:t>
            </a:r>
            <a:r>
              <a:rPr lang="en-US" sz="3200" b="1" dirty="0" err="1">
                <a:solidFill>
                  <a:srgbClr val="583B00"/>
                </a:solidFill>
              </a:rPr>
              <a:t>tăng</a:t>
            </a:r>
            <a:r>
              <a:rPr lang="en-US" sz="3200" b="1" dirty="0">
                <a:solidFill>
                  <a:srgbClr val="583B00"/>
                </a:solidFill>
              </a:rPr>
              <a:t>  - 2</a:t>
            </a:r>
            <a:r>
              <a:rPr lang="en-US" sz="3200" b="1" baseline="30000" dirty="0">
                <a:solidFill>
                  <a:srgbClr val="583B00"/>
                </a:solidFill>
              </a:rPr>
              <a:t>0</a:t>
            </a:r>
            <a:r>
              <a:rPr lang="en-US" sz="3200" b="1" dirty="0">
                <a:solidFill>
                  <a:srgbClr val="583B00"/>
                </a:solidFill>
              </a:rPr>
              <a:t>C</a:t>
            </a:r>
            <a:endParaRPr lang="en-US" sz="3200" dirty="0">
              <a:solidFill>
                <a:srgbClr val="583B00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1752600" y="1963738"/>
            <a:ext cx="381000" cy="1371600"/>
          </a:xfrm>
          <a:prstGeom prst="curvedRightArrow">
            <a:avLst>
              <a:gd name="adj1" fmla="val 25000"/>
              <a:gd name="adj2" fmla="val 55075"/>
              <a:gd name="adj3" fmla="val 25000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AutoShape 861"/>
          <p:cNvSpPr>
            <a:spLocks noChangeArrowheads="1"/>
          </p:cNvSpPr>
          <p:nvPr/>
        </p:nvSpPr>
        <p:spPr bwMode="auto">
          <a:xfrm>
            <a:off x="9293226" y="3827464"/>
            <a:ext cx="180975" cy="9366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latin typeface="Times New Roman" pitchFamily="18" charset="0"/>
            </a:endParaRPr>
          </a:p>
        </p:txBody>
      </p:sp>
      <p:sp>
        <p:nvSpPr>
          <p:cNvPr id="225" name="Cloud Callout 224"/>
          <p:cNvSpPr/>
          <p:nvPr/>
        </p:nvSpPr>
        <p:spPr>
          <a:xfrm>
            <a:off x="2241550" y="4343400"/>
            <a:ext cx="4419600" cy="1371600"/>
          </a:xfrm>
          <a:prstGeom prst="cloudCallout">
            <a:avLst>
              <a:gd name="adj1" fmla="val -20457"/>
              <a:gd name="adj2" fmla="val -90552"/>
            </a:avLst>
          </a:prstGeom>
          <a:solidFill>
            <a:srgbClr val="C6E5A3"/>
          </a:solidFill>
          <a:ln>
            <a:solidFill>
              <a:srgbClr val="AEC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rgbClr val="212911"/>
                </a:solidFill>
                <a:latin typeface="Arial" pitchFamily="34" charset="0"/>
                <a:cs typeface="Arial" pitchFamily="34" charset="0"/>
              </a:rPr>
              <a:t>(-3) + (-2) = </a:t>
            </a:r>
          </a:p>
        </p:txBody>
      </p:sp>
      <p:sp>
        <p:nvSpPr>
          <p:cNvPr id="224" name="TextBox 223"/>
          <p:cNvSpPr txBox="1">
            <a:spLocks noChangeArrowheads="1"/>
          </p:cNvSpPr>
          <p:nvPr/>
        </p:nvSpPr>
        <p:spPr bwMode="auto">
          <a:xfrm>
            <a:off x="5308600" y="4556126"/>
            <a:ext cx="4459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9" name="Oval 228"/>
          <p:cNvSpPr/>
          <p:nvPr/>
        </p:nvSpPr>
        <p:spPr>
          <a:xfrm>
            <a:off x="5287964" y="1371600"/>
            <a:ext cx="1844675" cy="6556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553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4" grpId="0"/>
      <p:bldP spid="2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1"/>
          <p:cNvSpPr txBox="1">
            <a:spLocks noChangeArrowheads="1"/>
          </p:cNvSpPr>
          <p:nvPr/>
        </p:nvSpPr>
        <p:spPr bwMode="auto">
          <a:xfrm>
            <a:off x="2133600" y="3276600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4400">
              <a:latin typeface=".VnTime" panose="020B7200000000000000" pitchFamily="34" charset="0"/>
            </a:endParaRP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3048000" y="19812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 err="1">
                <a:solidFill>
                  <a:srgbClr val="0000FF"/>
                </a:solidFill>
                <a:latin typeface=".VnTime" panose="020B7200000000000000" pitchFamily="34" charset="0"/>
              </a:rPr>
              <a:t>TÝnh</a:t>
            </a: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 (-3) + (-2) =?</a:t>
            </a: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2743200" y="52578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§</a:t>
            </a:r>
            <a:r>
              <a:rPr lang="en-US" altLang="vi-VN" dirty="0" err="1">
                <a:solidFill>
                  <a:srgbClr val="0000FF"/>
                </a:solidFill>
                <a:latin typeface=".VnTime" panose="020B7200000000000000" pitchFamily="34" charset="0"/>
              </a:rPr>
              <a:t>iÒu</a:t>
            </a: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 ®ã </a:t>
            </a:r>
            <a:r>
              <a:rPr lang="en-US" altLang="vi-VN" dirty="0" err="1">
                <a:solidFill>
                  <a:srgbClr val="0000FF"/>
                </a:solidFill>
                <a:latin typeface=".VnTime" panose="020B7200000000000000" pitchFamily="34" charset="0"/>
              </a:rPr>
              <a:t>cã</a:t>
            </a: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.VnTime" panose="020B7200000000000000" pitchFamily="34" charset="0"/>
              </a:rPr>
              <a:t>nghÜa</a:t>
            </a: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 lµ (-3) + (-2) = - 5</a:t>
            </a:r>
          </a:p>
        </p:txBody>
      </p:sp>
      <p:sp>
        <p:nvSpPr>
          <p:cNvPr id="6236" name="Line 92"/>
          <p:cNvSpPr>
            <a:spLocks noChangeShapeType="1"/>
          </p:cNvSpPr>
          <p:nvPr/>
        </p:nvSpPr>
        <p:spPr bwMode="auto">
          <a:xfrm>
            <a:off x="3441700" y="2819400"/>
            <a:ext cx="0" cy="19050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>
            <a:off x="8001000" y="2859088"/>
            <a:ext cx="0" cy="19050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38" name="Line 94"/>
          <p:cNvSpPr>
            <a:spLocks noChangeShapeType="1"/>
          </p:cNvSpPr>
          <p:nvPr/>
        </p:nvSpPr>
        <p:spPr bwMode="auto">
          <a:xfrm>
            <a:off x="5257800" y="3011488"/>
            <a:ext cx="0" cy="9906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39" name="Line 95"/>
          <p:cNvSpPr>
            <a:spLocks noChangeShapeType="1"/>
          </p:cNvSpPr>
          <p:nvPr/>
        </p:nvSpPr>
        <p:spPr bwMode="auto">
          <a:xfrm>
            <a:off x="3429000" y="3611563"/>
            <a:ext cx="18288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40" name="Line 96"/>
          <p:cNvSpPr>
            <a:spLocks noChangeShapeType="1"/>
          </p:cNvSpPr>
          <p:nvPr/>
        </p:nvSpPr>
        <p:spPr bwMode="auto">
          <a:xfrm flipV="1">
            <a:off x="5292725" y="3381375"/>
            <a:ext cx="2687638" cy="635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6264" name="Group 120"/>
          <p:cNvGrpSpPr>
            <a:grpSpLocks/>
          </p:cNvGrpSpPr>
          <p:nvPr/>
        </p:nvGrpSpPr>
        <p:grpSpPr bwMode="auto">
          <a:xfrm>
            <a:off x="1676400" y="3810001"/>
            <a:ext cx="8839200" cy="708025"/>
            <a:chOff x="0" y="1488"/>
            <a:chExt cx="5568" cy="446"/>
          </a:xfrm>
        </p:grpSpPr>
        <p:sp>
          <p:nvSpPr>
            <p:cNvPr id="10260" name="Line 99"/>
            <p:cNvSpPr>
              <a:spLocks noChangeShapeType="1"/>
            </p:cNvSpPr>
            <p:nvPr/>
          </p:nvSpPr>
          <p:spPr bwMode="auto">
            <a:xfrm>
              <a:off x="1109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1" name="Line 100"/>
            <p:cNvSpPr>
              <a:spLocks noChangeShapeType="1"/>
            </p:cNvSpPr>
            <p:nvPr/>
          </p:nvSpPr>
          <p:spPr bwMode="auto">
            <a:xfrm>
              <a:off x="1685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2" name="Line 101"/>
            <p:cNvSpPr>
              <a:spLocks noChangeShapeType="1"/>
            </p:cNvSpPr>
            <p:nvPr/>
          </p:nvSpPr>
          <p:spPr bwMode="auto">
            <a:xfrm>
              <a:off x="2261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3" name="Line 102"/>
            <p:cNvSpPr>
              <a:spLocks noChangeShapeType="1"/>
            </p:cNvSpPr>
            <p:nvPr/>
          </p:nvSpPr>
          <p:spPr bwMode="auto">
            <a:xfrm>
              <a:off x="2837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4" name="Line 103"/>
            <p:cNvSpPr>
              <a:spLocks noChangeShapeType="1"/>
            </p:cNvSpPr>
            <p:nvPr/>
          </p:nvSpPr>
          <p:spPr bwMode="auto">
            <a:xfrm>
              <a:off x="3400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5" name="Line 104"/>
            <p:cNvSpPr>
              <a:spLocks noChangeShapeType="1"/>
            </p:cNvSpPr>
            <p:nvPr/>
          </p:nvSpPr>
          <p:spPr bwMode="auto">
            <a:xfrm>
              <a:off x="3976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6" name="Line 105"/>
            <p:cNvSpPr>
              <a:spLocks noChangeShapeType="1"/>
            </p:cNvSpPr>
            <p:nvPr/>
          </p:nvSpPr>
          <p:spPr bwMode="auto">
            <a:xfrm>
              <a:off x="4648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7" name="Line 106"/>
            <p:cNvSpPr>
              <a:spLocks noChangeShapeType="1"/>
            </p:cNvSpPr>
            <p:nvPr/>
          </p:nvSpPr>
          <p:spPr bwMode="auto">
            <a:xfrm>
              <a:off x="5224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8" name="Line 107"/>
            <p:cNvSpPr>
              <a:spLocks noChangeShapeType="1"/>
            </p:cNvSpPr>
            <p:nvPr/>
          </p:nvSpPr>
          <p:spPr bwMode="auto">
            <a:xfrm>
              <a:off x="511" y="1488"/>
              <a:ext cx="3" cy="14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0269" name="Group 119"/>
            <p:cNvGrpSpPr>
              <a:grpSpLocks/>
            </p:cNvGrpSpPr>
            <p:nvPr/>
          </p:nvGrpSpPr>
          <p:grpSpPr bwMode="auto">
            <a:xfrm>
              <a:off x="0" y="1561"/>
              <a:ext cx="5568" cy="373"/>
              <a:chOff x="96" y="1584"/>
              <a:chExt cx="5568" cy="373"/>
            </a:xfrm>
          </p:grpSpPr>
          <p:sp>
            <p:nvSpPr>
              <p:cNvPr id="10270" name="Line 98"/>
              <p:cNvSpPr>
                <a:spLocks noChangeShapeType="1"/>
              </p:cNvSpPr>
              <p:nvPr/>
            </p:nvSpPr>
            <p:spPr bwMode="auto">
              <a:xfrm>
                <a:off x="96" y="1584"/>
                <a:ext cx="55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71" name="Text Box 108"/>
              <p:cNvSpPr txBox="1">
                <a:spLocks noChangeArrowheads="1"/>
              </p:cNvSpPr>
              <p:nvPr/>
            </p:nvSpPr>
            <p:spPr bwMode="auto">
              <a:xfrm>
                <a:off x="452" y="1661"/>
                <a:ext cx="7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 dirty="0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-6</a:t>
                </a:r>
              </a:p>
            </p:txBody>
          </p:sp>
          <p:sp>
            <p:nvSpPr>
              <p:cNvPr id="10272" name="Text Box 109"/>
              <p:cNvSpPr txBox="1">
                <a:spLocks noChangeArrowheads="1"/>
              </p:cNvSpPr>
              <p:nvPr/>
            </p:nvSpPr>
            <p:spPr bwMode="auto">
              <a:xfrm>
                <a:off x="960" y="1669"/>
                <a:ext cx="4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 dirty="0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-5</a:t>
                </a:r>
              </a:p>
            </p:txBody>
          </p:sp>
          <p:sp>
            <p:nvSpPr>
              <p:cNvPr id="10273" name="Text Box 110"/>
              <p:cNvSpPr txBox="1">
                <a:spLocks noChangeArrowheads="1"/>
              </p:cNvSpPr>
              <p:nvPr/>
            </p:nvSpPr>
            <p:spPr bwMode="auto">
              <a:xfrm>
                <a:off x="1576" y="1657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-4</a:t>
                </a:r>
              </a:p>
            </p:txBody>
          </p:sp>
          <p:sp>
            <p:nvSpPr>
              <p:cNvPr id="10274" name="Text Box 111"/>
              <p:cNvSpPr txBox="1">
                <a:spLocks noChangeArrowheads="1"/>
              </p:cNvSpPr>
              <p:nvPr/>
            </p:nvSpPr>
            <p:spPr bwMode="auto">
              <a:xfrm>
                <a:off x="2200" y="1669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-3</a:t>
                </a:r>
              </a:p>
            </p:txBody>
          </p:sp>
          <p:sp>
            <p:nvSpPr>
              <p:cNvPr id="10275" name="Text Box 112"/>
              <p:cNvSpPr txBox="1">
                <a:spLocks noChangeArrowheads="1"/>
              </p:cNvSpPr>
              <p:nvPr/>
            </p:nvSpPr>
            <p:spPr bwMode="auto">
              <a:xfrm>
                <a:off x="2776" y="1669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-2</a:t>
                </a:r>
              </a:p>
            </p:txBody>
          </p:sp>
          <p:sp>
            <p:nvSpPr>
              <p:cNvPr id="10276" name="Text Box 113"/>
              <p:cNvSpPr txBox="1">
                <a:spLocks noChangeArrowheads="1"/>
              </p:cNvSpPr>
              <p:nvPr/>
            </p:nvSpPr>
            <p:spPr bwMode="auto">
              <a:xfrm>
                <a:off x="3968" y="1669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 dirty="0">
                    <a:solidFill>
                      <a:srgbClr val="FF3300"/>
                    </a:solidFill>
                    <a:latin typeface=".VnTime" panose="020B7200000000000000" pitchFamily="34" charset="0"/>
                  </a:rPr>
                  <a:t>0</a:t>
                </a:r>
              </a:p>
            </p:txBody>
          </p:sp>
          <p:sp>
            <p:nvSpPr>
              <p:cNvPr id="10277" name="Text Box 114"/>
              <p:cNvSpPr txBox="1">
                <a:spLocks noChangeArrowheads="1"/>
              </p:cNvSpPr>
              <p:nvPr/>
            </p:nvSpPr>
            <p:spPr bwMode="auto">
              <a:xfrm>
                <a:off x="3344" y="1669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 dirty="0">
                    <a:solidFill>
                      <a:srgbClr val="FF3300"/>
                    </a:solidFill>
                    <a:latin typeface=".VnTime" panose="020B7200000000000000" pitchFamily="34" charset="0"/>
                  </a:rPr>
                  <a:t>-1</a:t>
                </a:r>
              </a:p>
            </p:txBody>
          </p:sp>
          <p:sp>
            <p:nvSpPr>
              <p:cNvPr id="10278" name="Text Box 115"/>
              <p:cNvSpPr txBox="1">
                <a:spLocks noChangeArrowheads="1"/>
              </p:cNvSpPr>
              <p:nvPr/>
            </p:nvSpPr>
            <p:spPr bwMode="auto">
              <a:xfrm>
                <a:off x="4638" y="1657"/>
                <a:ext cx="4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 dirty="0">
                    <a:solidFill>
                      <a:srgbClr val="FF3300"/>
                    </a:solidFill>
                    <a:latin typeface=".VnTime" panose="020B7200000000000000" pitchFamily="34" charset="0"/>
                  </a:rPr>
                  <a:t>1</a:t>
                </a:r>
              </a:p>
            </p:txBody>
          </p:sp>
          <p:sp>
            <p:nvSpPr>
              <p:cNvPr id="10279" name="Text Box 116"/>
              <p:cNvSpPr txBox="1">
                <a:spLocks noChangeArrowheads="1"/>
              </p:cNvSpPr>
              <p:nvPr/>
            </p:nvSpPr>
            <p:spPr bwMode="auto">
              <a:xfrm>
                <a:off x="5212" y="1653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400" b="1">
                    <a:solidFill>
                      <a:srgbClr val="FF3300"/>
                    </a:solidFill>
                    <a:latin typeface=".VnTime" panose="020B7200000000000000" pitchFamily="34" charset="0"/>
                  </a:rPr>
                  <a:t>2</a:t>
                </a:r>
              </a:p>
            </p:txBody>
          </p:sp>
        </p:grpSp>
      </p:grpSp>
      <p:sp>
        <p:nvSpPr>
          <p:cNvPr id="6261" name="Line 117"/>
          <p:cNvSpPr>
            <a:spLocks noChangeShapeType="1"/>
          </p:cNvSpPr>
          <p:nvPr/>
        </p:nvSpPr>
        <p:spPr bwMode="auto">
          <a:xfrm>
            <a:off x="3429000" y="4611688"/>
            <a:ext cx="457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67" name="Text Box 123"/>
          <p:cNvSpPr txBox="1">
            <a:spLocks noChangeArrowheads="1"/>
          </p:cNvSpPr>
          <p:nvPr/>
        </p:nvSpPr>
        <p:spPr bwMode="auto">
          <a:xfrm>
            <a:off x="6232525" y="28606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FF3300"/>
                </a:solidFill>
                <a:latin typeface=".VnTime" panose="020B7200000000000000" pitchFamily="34" charset="0"/>
              </a:rPr>
              <a:t>-3</a:t>
            </a:r>
          </a:p>
        </p:txBody>
      </p:sp>
      <p:sp>
        <p:nvSpPr>
          <p:cNvPr id="6268" name="Text Box 124"/>
          <p:cNvSpPr txBox="1">
            <a:spLocks noChangeArrowheads="1"/>
          </p:cNvSpPr>
          <p:nvPr/>
        </p:nvSpPr>
        <p:spPr bwMode="auto">
          <a:xfrm>
            <a:off x="4251325" y="30892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FF3300"/>
                </a:solidFill>
                <a:latin typeface=".VnTime" panose="020B7200000000000000" pitchFamily="34" charset="0"/>
              </a:rPr>
              <a:t>-2</a:t>
            </a:r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5470525" y="4572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FF3300"/>
                </a:solidFill>
                <a:latin typeface=".VnTime" panose="020B7200000000000000" pitchFamily="34" charset="0"/>
              </a:rPr>
              <a:t>-5</a:t>
            </a:r>
          </a:p>
        </p:txBody>
      </p:sp>
      <p:sp>
        <p:nvSpPr>
          <p:cNvPr id="10258" name="Rectangle 127"/>
          <p:cNvSpPr>
            <a:spLocks noChangeArrowheads="1"/>
          </p:cNvSpPr>
          <p:nvPr/>
        </p:nvSpPr>
        <p:spPr bwMode="auto">
          <a:xfrm>
            <a:off x="1731963" y="-11115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400">
              <a:solidFill>
                <a:srgbClr val="D60093"/>
              </a:solidFill>
              <a:latin typeface=".VnTime" panose="020B7200000000000000" pitchFamily="34" charset="0"/>
            </a:endParaRPr>
          </a:p>
        </p:txBody>
      </p:sp>
      <p:sp>
        <p:nvSpPr>
          <p:cNvPr id="4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" pitchFamily="2" charset="2"/>
              <a:buChar char="£"/>
              <a:defRPr sz="3200" b="1">
                <a:solidFill>
                  <a:schemeClr val="accent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8D1C3A1-5C90-4AD3-B8AB-4BD8D95C1B03}" type="slidenum">
              <a:rPr lang="en-US" altLang="en-US" sz="12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  <p:pic>
        <p:nvPicPr>
          <p:cNvPr id="41" name="Picture 3" descr="amaryllis0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" name="Object 41"/>
          <p:cNvGraphicFramePr>
            <a:graphicFrameLocks noChangeAspect="1"/>
          </p:cNvGraphicFramePr>
          <p:nvPr>
            <p:extLst/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lip" r:id="rId4" imgW="1999793" imgH="1831543" progId="">
                  <p:embed/>
                </p:oleObj>
              </mc:Choice>
              <mc:Fallback>
                <p:oleObj name="Clip" r:id="rId4" imgW="1999793" imgH="1831543" progId="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3" grpId="0"/>
      <p:bldP spid="6234" grpId="0"/>
      <p:bldP spid="6267" grpId="0"/>
      <p:bldP spid="6268" grpId="0"/>
      <p:bldP spid="6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828800" y="304801"/>
            <a:ext cx="685800" cy="588963"/>
          </a:xfrm>
          <a:prstGeom prst="rect">
            <a:avLst/>
          </a:prstGeom>
          <a:solidFill>
            <a:schemeClr val="tx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?1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514600" y="3048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Tính và nhận xét kết quả của:</a:t>
            </a:r>
          </a:p>
        </p:txBody>
      </p:sp>
      <p:graphicFrame>
        <p:nvGraphicFramePr>
          <p:cNvPr id="6148" name="Object 6"/>
          <p:cNvGraphicFramePr>
            <a:graphicFrameLocks noChangeAspect="1"/>
          </p:cNvGraphicFramePr>
          <p:nvPr>
            <p:extLst/>
          </p:nvPr>
        </p:nvGraphicFramePr>
        <p:xfrm>
          <a:off x="2438400" y="914400"/>
          <a:ext cx="55943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3" imgW="1435100" imgH="228600" progId="Equation.DSMT4">
                  <p:embed/>
                </p:oleObj>
              </mc:Choice>
              <mc:Fallback>
                <p:oleObj name="Equation" r:id="rId3" imgW="1435100" imgH="228600" progId="Equation.DSMT4">
                  <p:embed/>
                  <p:pic>
                    <p:nvPicPr>
                      <p:cNvPr id="61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14400"/>
                        <a:ext cx="55943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648200" y="2438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  - 9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057400" y="24384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 </a:t>
            </a:r>
            <a:r>
              <a:rPr lang="en-US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(-4) + (-5) =</a:t>
            </a:r>
          </a:p>
        </p:txBody>
      </p:sp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2590800" y="3124200"/>
          <a:ext cx="32845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1231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24200"/>
                        <a:ext cx="32845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867400" y="3200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4 + 5 = 9</a:t>
            </a: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6353176" y="5073650"/>
          <a:ext cx="3324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1232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6" y="5073650"/>
                        <a:ext cx="33242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590800" y="522605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Vậy: (-4) + (-5) =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486400" y="6052218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=   ( 4 + 5 ) =    9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6019800" y="522605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667000" y="17526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2057400" y="32146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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943600" y="606425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tx2"/>
                </a:solidFill>
              </a:rPr>
              <a:t>-  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8153400" y="606425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57200" y="3752096"/>
            <a:ext cx="1124952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Nhận xét kết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quả : </a:t>
            </a:r>
            <a:r>
              <a:rPr lang="en-US" altLang="vi-VN" sz="2800" b="1" dirty="0" err="1" smtClean="0">
                <a:latin typeface="VNI-Times" pitchFamily="2" charset="0"/>
              </a:rPr>
              <a:t>Toång</a:t>
            </a:r>
            <a:r>
              <a:rPr lang="en-US" altLang="vi-VN" sz="2800" b="1" dirty="0" smtClean="0">
                <a:latin typeface="VNI-Times" pitchFamily="2" charset="0"/>
              </a:rPr>
              <a:t> </a:t>
            </a:r>
            <a:r>
              <a:rPr lang="en-US" altLang="vi-VN" sz="2800" b="1" dirty="0" err="1">
                <a:latin typeface="VNI-Times" pitchFamily="2" charset="0"/>
              </a:rPr>
              <a:t>cuûa</a:t>
            </a:r>
            <a:r>
              <a:rPr lang="en-US" altLang="vi-VN" sz="2800" b="1" dirty="0">
                <a:latin typeface="VNI-Times" pitchFamily="2" charset="0"/>
              </a:rPr>
              <a:t> 2 </a:t>
            </a:r>
            <a:r>
              <a:rPr lang="en-US" altLang="vi-VN" sz="2800" b="1" dirty="0" err="1">
                <a:latin typeface="VNI-Times" pitchFamily="2" charset="0"/>
              </a:rPr>
              <a:t>soá</a:t>
            </a:r>
            <a:r>
              <a:rPr lang="en-US" altLang="vi-VN" sz="2800" b="1" dirty="0">
                <a:latin typeface="VNI-Times" pitchFamily="2" charset="0"/>
              </a:rPr>
              <a:t> </a:t>
            </a:r>
            <a:r>
              <a:rPr lang="en-US" altLang="vi-VN" sz="2800" b="1" dirty="0" err="1">
                <a:latin typeface="VNI-Times" pitchFamily="2" charset="0"/>
              </a:rPr>
              <a:t>nguyeân</a:t>
            </a:r>
            <a:r>
              <a:rPr lang="en-US" altLang="vi-VN" sz="2800" b="1" dirty="0">
                <a:latin typeface="VNI-Times" pitchFamily="2" charset="0"/>
              </a:rPr>
              <a:t> </a:t>
            </a:r>
            <a:r>
              <a:rPr lang="en-US" altLang="vi-VN" sz="2800" b="1" dirty="0" err="1">
                <a:latin typeface="VNI-Times" pitchFamily="2" charset="0"/>
              </a:rPr>
              <a:t>aâm</a:t>
            </a:r>
            <a:r>
              <a:rPr lang="en-US" altLang="vi-VN" sz="2800" b="1" dirty="0"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baèng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soá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ñoái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cuûa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toång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2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giaù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trò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tuyeät</a:t>
            </a:r>
            <a:r>
              <a:rPr lang="en-US" altLang="vi-VN" sz="2800" b="1" dirty="0">
                <a:solidFill>
                  <a:schemeClr val="hlink"/>
                </a:solidFill>
                <a:latin typeface="VNI-Times" pitchFamily="2" charset="0"/>
              </a:rPr>
              <a:t> </a:t>
            </a:r>
            <a:r>
              <a:rPr lang="en-US" altLang="vi-VN" sz="2800" b="1" dirty="0" err="1">
                <a:solidFill>
                  <a:schemeClr val="hlink"/>
                </a:solidFill>
                <a:latin typeface="VNI-Times" pitchFamily="2" charset="0"/>
              </a:rPr>
              <a:t>ñoái</a:t>
            </a:r>
            <a:r>
              <a:rPr lang="en-US" altLang="vi-VN" sz="2800" b="1" dirty="0">
                <a:latin typeface="VNI-Times" pitchFamily="2" charset="0"/>
              </a:rPr>
              <a:t> </a:t>
            </a:r>
            <a:r>
              <a:rPr lang="en-US" altLang="vi-VN" sz="2800" b="1" dirty="0" err="1">
                <a:latin typeface="VNI-Times" pitchFamily="2" charset="0"/>
              </a:rPr>
              <a:t>cuûa</a:t>
            </a:r>
            <a:r>
              <a:rPr lang="en-US" altLang="vi-VN" sz="2800" b="1" dirty="0">
                <a:latin typeface="VNI-Times" pitchFamily="2" charset="0"/>
              </a:rPr>
              <a:t> </a:t>
            </a:r>
            <a:r>
              <a:rPr lang="en-US" altLang="vi-VN" sz="2800" b="1" dirty="0" err="1">
                <a:latin typeface="VNI-Times" pitchFamily="2" charset="0"/>
              </a:rPr>
              <a:t>chuùng</a:t>
            </a:r>
            <a:endParaRPr lang="en-US" altLang="vi-VN" sz="2800" b="1" dirty="0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457200" y="3957638"/>
            <a:ext cx="1140593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Để </a:t>
            </a:r>
            <a:r>
              <a:rPr lang="en-US" altLang="en-US" sz="2800" dirty="0">
                <a:latin typeface="Times New Roman" panose="02020603050405020304" pitchFamily="18" charset="0"/>
              </a:rPr>
              <a:t>tính (-4) + (-5) ta tính |-4| + |-5| rồi đặt dấu trừ trước kết quả</a:t>
            </a:r>
          </a:p>
        </p:txBody>
      </p:sp>
    </p:spTree>
    <p:extLst>
      <p:ext uri="{BB962C8B-B14F-4D97-AF65-F5344CB8AC3E}">
        <p14:creationId xmlns:p14="http://schemas.microsoft.com/office/powerpoint/2010/main" val="47701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/>
      <p:bldP spid="12318" grpId="0"/>
      <p:bldP spid="12321" grpId="0"/>
      <p:bldP spid="12324" grpId="0"/>
      <p:bldP spid="12325" grpId="0"/>
      <p:bldP spid="12326" grpId="0"/>
      <p:bldP spid="12327" grpId="0"/>
      <p:bldP spid="12328" grpId="0"/>
      <p:bldP spid="12329" grpId="0"/>
      <p:bldP spid="12330" grpId="0"/>
      <p:bldP spid="12332" grpId="0"/>
      <p:bldP spid="123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590800" y="609601"/>
            <a:ext cx="6896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tắc cộng hai số nguyên âm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010654" y="1545557"/>
            <a:ext cx="97696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cộng hai số nguyên âm, ta cộng hai giá trị tuyệt đối của chúng rồi đặt dấu “-” trước kết quả.</a:t>
            </a:r>
          </a:p>
        </p:txBody>
      </p:sp>
    </p:spTree>
    <p:extLst>
      <p:ext uri="{BB962C8B-B14F-4D97-AF65-F5344CB8AC3E}">
        <p14:creationId xmlns:p14="http://schemas.microsoft.com/office/powerpoint/2010/main" val="6857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/>
      <p:bldP spid="727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654</Words>
  <Application>Microsoft Office PowerPoint</Application>
  <PresentationFormat>Widescreen</PresentationFormat>
  <Paragraphs>119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.VnTime</vt:lpstr>
      <vt:lpstr>Arial</vt:lpstr>
      <vt:lpstr>Calibri</vt:lpstr>
      <vt:lpstr>Calibri Light</vt:lpstr>
      <vt:lpstr>Comic Sans MS</vt:lpstr>
      <vt:lpstr>HP001 4 hàng</vt:lpstr>
      <vt:lpstr>Times New Roman</vt:lpstr>
      <vt:lpstr>VNI Times</vt:lpstr>
      <vt:lpstr>VNI-Times</vt:lpstr>
      <vt:lpstr>Wingdings</vt:lpstr>
      <vt:lpstr>Office Theme</vt:lpstr>
      <vt:lpstr>Default Design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AutoBVT</cp:lastModifiedBy>
  <cp:revision>29</cp:revision>
  <dcterms:created xsi:type="dcterms:W3CDTF">2020-12-14T01:33:55Z</dcterms:created>
  <dcterms:modified xsi:type="dcterms:W3CDTF">2021-05-07T11:59:36Z</dcterms:modified>
</cp:coreProperties>
</file>