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69" r:id="rId2"/>
    <p:sldId id="270" r:id="rId3"/>
    <p:sldId id="317" r:id="rId4"/>
    <p:sldId id="283" r:id="rId5"/>
    <p:sldId id="319" r:id="rId6"/>
    <p:sldId id="320" r:id="rId7"/>
    <p:sldId id="321" r:id="rId8"/>
    <p:sldId id="323" r:id="rId9"/>
    <p:sldId id="324" r:id="rId10"/>
    <p:sldId id="325" r:id="rId11"/>
    <p:sldId id="328" r:id="rId12"/>
    <p:sldId id="332" r:id="rId13"/>
    <p:sldId id="362" r:id="rId14"/>
    <p:sldId id="365" r:id="rId15"/>
    <p:sldId id="331" r:id="rId16"/>
    <p:sldId id="304" r:id="rId17"/>
  </p:sldIdLst>
  <p:sldSz cx="9144000" cy="6858000" type="screen4x3"/>
  <p:notesSz cx="6742113" cy="9872663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0">
          <p15:clr>
            <a:srgbClr val="A4A3A4"/>
          </p15:clr>
        </p15:guide>
        <p15:guide id="2" pos="29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FC46"/>
    <a:srgbClr val="6600FF"/>
    <a:srgbClr val="003300"/>
    <a:srgbClr val="99FFCC"/>
    <a:srgbClr val="000066"/>
    <a:srgbClr val="800000"/>
    <a:srgbClr val="99FF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25"/>
    <p:restoredTop sz="94728"/>
  </p:normalViewPr>
  <p:slideViewPr>
    <p:cSldViewPr showGuides="1">
      <p:cViewPr varScale="1">
        <p:scale>
          <a:sx n="85" d="100"/>
          <a:sy n="85" d="100"/>
        </p:scale>
        <p:origin x="1032" y="342"/>
      </p:cViewPr>
      <p:guideLst>
        <p:guide orient="horz" pos="2070"/>
        <p:guide pos="29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Header Placeholder 3891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38915" name="Date Placeholder 38914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38916" name="Slide Image Placeholder 38915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8917" name="Text Placeholder 38916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38918" name="Footer Placeholder 38917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38919" name="Slide Number Placeholder 38918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75322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4</a:t>
            </a:fld>
            <a:endParaRPr lang="en-US" sz="1200" dirty="0"/>
          </a:p>
        </p:txBody>
      </p:sp>
      <p:sp>
        <p:nvSpPr>
          <p:cNvPr id="39938" name="Slide Image Placeholder 3993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Text Placeholder 3993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8619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16</a:t>
            </a:fld>
            <a:endParaRPr lang="en-US" sz="1200" dirty="0"/>
          </a:p>
        </p:txBody>
      </p:sp>
      <p:sp>
        <p:nvSpPr>
          <p:cNvPr id="84994" name="Slide Image Placeholder 8499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4995" name="Text Placeholder 8499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45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5</a:t>
            </a:fld>
            <a:endParaRPr lang="en-US" sz="1200" dirty="0"/>
          </a:p>
        </p:txBody>
      </p:sp>
      <p:sp>
        <p:nvSpPr>
          <p:cNvPr id="120834" name="Slide Image Placeholder 12083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0835" name="Text Placeholder 12083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207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6</a:t>
            </a:fld>
            <a:endParaRPr lang="en-US" sz="1200" dirty="0"/>
          </a:p>
        </p:txBody>
      </p:sp>
      <p:sp>
        <p:nvSpPr>
          <p:cNvPr id="124930" name="Slide Image Placeholder 124929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4931" name="Text Placeholder 12493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1527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7</a:t>
            </a:fld>
            <a:endParaRPr lang="en-US" sz="1200" dirty="0"/>
          </a:p>
        </p:txBody>
      </p:sp>
      <p:sp>
        <p:nvSpPr>
          <p:cNvPr id="126978" name="Slide Image Placeholder 12697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6979" name="Text Placeholder 12697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4978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9</a:t>
            </a:fld>
            <a:endParaRPr lang="en-US" sz="1200" dirty="0"/>
          </a:p>
        </p:txBody>
      </p:sp>
      <p:sp>
        <p:nvSpPr>
          <p:cNvPr id="134146" name="Slide Image Placeholder 13414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4147" name="Text Placeholder 13414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4475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10</a:t>
            </a:fld>
            <a:endParaRPr lang="en-US" sz="1200" dirty="0"/>
          </a:p>
        </p:txBody>
      </p:sp>
      <p:sp>
        <p:nvSpPr>
          <p:cNvPr id="136194" name="Slide Image Placeholder 13619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6195" name="Text Placeholder 13619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8143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11</a:t>
            </a:fld>
            <a:endParaRPr lang="en-US" sz="1200" dirty="0"/>
          </a:p>
        </p:txBody>
      </p:sp>
      <p:sp>
        <p:nvSpPr>
          <p:cNvPr id="142338" name="Slide Image Placeholder 14233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2339" name="Text Placeholder 14233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860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12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6502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sz="1200" dirty="0"/>
              <a:t>15</a:t>
            </a:fld>
            <a:endParaRPr lang="en-US" sz="1200" dirty="0"/>
          </a:p>
        </p:txBody>
      </p:sp>
      <p:sp>
        <p:nvSpPr>
          <p:cNvPr id="147458" name="Slide Image Placeholder 14745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7459" name="Text Placeholder 1474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177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 dirty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 vert="horz"/>
          <a:lstStyle/>
          <a:p>
            <a:pPr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US" dirty="0"/>
              <a:t>5/7/2021</a:t>
            </a:fld>
            <a:endParaRPr lang="en-U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8.jpeg"/><Relationship Id="rId10" Type="http://schemas.openxmlformats.org/officeDocument/2006/relationships/oleObject" Target="../embeddings/oleObject3.bin"/><Relationship Id="rId4" Type="http://schemas.openxmlformats.org/officeDocument/2006/relationships/audio" Target="../media/audio2.wav"/><Relationship Id="rId9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EJ14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24176"/>
            <a:ext cx="9144000" cy="6831965"/>
          </a:xfrm>
          <a:prstGeom prst="rect">
            <a:avLst/>
          </a:prstGeom>
          <a:noFill/>
          <a:ln w="28575" cap="flat" cmpd="sng">
            <a:solidFill>
              <a:srgbClr val="FF33CC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53" name="WordArt 5"/>
          <p:cNvSpPr>
            <a:spLocks noTextEdit="1"/>
          </p:cNvSpPr>
          <p:nvPr/>
        </p:nvSpPr>
        <p:spPr>
          <a:xfrm>
            <a:off x="1532890" y="2047240"/>
            <a:ext cx="6205220" cy="17786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4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Kính chào quý thầy giáo, cô giáo </a:t>
            </a:r>
          </a:p>
          <a:p>
            <a:pPr algn="ctr"/>
            <a:r>
              <a:rPr lang="en-US" sz="40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cùng toàn thể các em học sinh thân yêu!</a:t>
            </a:r>
          </a:p>
        </p:txBody>
      </p:sp>
      <p:sp>
        <p:nvSpPr>
          <p:cNvPr id="2055" name="WordArt 5"/>
          <p:cNvSpPr>
            <a:spLocks noTextEdit="1"/>
          </p:cNvSpPr>
          <p:nvPr/>
        </p:nvSpPr>
        <p:spPr>
          <a:xfrm>
            <a:off x="1905000" y="4572000"/>
            <a:ext cx="4762500" cy="587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99"/>
              </a:avLst>
            </a:prstTxWarp>
            <a:normAutofit fontScale="87500" lnSpcReduction="10000"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20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Lê</a:t>
            </a:r>
            <a:r>
              <a:rPr lang="en-US" sz="2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Thanh</a:t>
            </a:r>
            <a:r>
              <a:rPr lang="en-US" sz="2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Huyền</a:t>
            </a:r>
            <a:endParaRPr lang="en-US" sz="20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HP001 4 hàng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THCS </a:t>
            </a:r>
            <a:r>
              <a:rPr lang="en-US" sz="20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Ngô</a:t>
            </a:r>
            <a:r>
              <a:rPr lang="en-US" sz="2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HP001 4 hàng" pitchFamily="34" charset="0"/>
                <a:cs typeface="Times New Roman" panose="02020603050405020304" pitchFamily="18" charset="0"/>
              </a:rPr>
              <a:t>Quyền</a:t>
            </a:r>
            <a:endParaRPr lang="en-US" sz="20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HP001 4 hàng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s 135169"/>
          <p:cNvSpPr/>
          <p:nvPr/>
        </p:nvSpPr>
        <p:spPr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/>
          </a:p>
        </p:txBody>
      </p:sp>
      <p:sp>
        <p:nvSpPr>
          <p:cNvPr id="135171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35173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35184" name="Text Box 135183"/>
          <p:cNvSpPr txBox="1"/>
          <p:nvPr/>
        </p:nvSpPr>
        <p:spPr>
          <a:xfrm>
            <a:off x="0" y="1066800"/>
            <a:ext cx="815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sz="2400" b="1">
                <a:solidFill>
                  <a:srgbClr val="0000CC"/>
                </a:solidFill>
                <a:latin typeface=".VnTime" panose="020B7200000000000000" pitchFamily="34" charset="0"/>
              </a:rPr>
              <a:t>2. </a:t>
            </a: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Giá trị tuyệt đối của một số nguyên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sz="2400" b="1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grpSp>
        <p:nvGrpSpPr>
          <p:cNvPr id="135290" name="Group 135289"/>
          <p:cNvGrpSpPr/>
          <p:nvPr/>
        </p:nvGrpSpPr>
        <p:grpSpPr>
          <a:xfrm>
            <a:off x="381000" y="1428115"/>
            <a:ext cx="8191500" cy="2529205"/>
            <a:chOff x="300" y="231"/>
            <a:chExt cx="5160" cy="3858"/>
          </a:xfrm>
        </p:grpSpPr>
        <p:sp>
          <p:nvSpPr>
            <p:cNvPr id="135291" name="Rectangles 135290"/>
            <p:cNvSpPr>
              <a:spLocks noChangeAspect="1" noTextEdit="1"/>
            </p:cNvSpPr>
            <p:nvPr/>
          </p:nvSpPr>
          <p:spPr>
            <a:xfrm>
              <a:off x="300" y="231"/>
              <a:ext cx="5160" cy="385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92" name="Rectangles 135291"/>
            <p:cNvSpPr/>
            <p:nvPr/>
          </p:nvSpPr>
          <p:spPr>
            <a:xfrm>
              <a:off x="528" y="2181"/>
              <a:ext cx="208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- 6</a:t>
              </a:r>
            </a:p>
          </p:txBody>
        </p:sp>
        <p:sp>
          <p:nvSpPr>
            <p:cNvPr id="135293" name="Rectangles 135292"/>
            <p:cNvSpPr/>
            <p:nvPr/>
          </p:nvSpPr>
          <p:spPr>
            <a:xfrm>
              <a:off x="912" y="2181"/>
              <a:ext cx="208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- 5</a:t>
              </a:r>
            </a:p>
          </p:txBody>
        </p:sp>
        <p:sp>
          <p:nvSpPr>
            <p:cNvPr id="135294" name="Rectangles 135293"/>
            <p:cNvSpPr/>
            <p:nvPr/>
          </p:nvSpPr>
          <p:spPr>
            <a:xfrm>
              <a:off x="1296" y="2181"/>
              <a:ext cx="208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135295" name="Rectangles 135294"/>
            <p:cNvSpPr/>
            <p:nvPr/>
          </p:nvSpPr>
          <p:spPr>
            <a:xfrm>
              <a:off x="1680" y="2181"/>
              <a:ext cx="208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- 3</a:t>
              </a:r>
            </a:p>
          </p:txBody>
        </p:sp>
        <p:sp>
          <p:nvSpPr>
            <p:cNvPr id="135296" name="Rectangles 135295"/>
            <p:cNvSpPr/>
            <p:nvPr/>
          </p:nvSpPr>
          <p:spPr>
            <a:xfrm>
              <a:off x="2016" y="2181"/>
              <a:ext cx="208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- 2</a:t>
              </a:r>
            </a:p>
          </p:txBody>
        </p:sp>
        <p:sp>
          <p:nvSpPr>
            <p:cNvPr id="135297" name="Rectangles 135296"/>
            <p:cNvSpPr/>
            <p:nvPr/>
          </p:nvSpPr>
          <p:spPr>
            <a:xfrm>
              <a:off x="2400" y="2181"/>
              <a:ext cx="208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- 1</a:t>
              </a:r>
            </a:p>
          </p:txBody>
        </p:sp>
        <p:sp>
          <p:nvSpPr>
            <p:cNvPr id="135298" name="Rectangles 135297"/>
            <p:cNvSpPr/>
            <p:nvPr/>
          </p:nvSpPr>
          <p:spPr>
            <a:xfrm>
              <a:off x="3200" y="2181"/>
              <a:ext cx="96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5299" name="Rectangles 135298"/>
            <p:cNvSpPr/>
            <p:nvPr/>
          </p:nvSpPr>
          <p:spPr>
            <a:xfrm>
              <a:off x="3552" y="2181"/>
              <a:ext cx="96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5300" name="Rectangles 135299"/>
            <p:cNvSpPr/>
            <p:nvPr/>
          </p:nvSpPr>
          <p:spPr>
            <a:xfrm>
              <a:off x="3936" y="2181"/>
              <a:ext cx="96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5301" name="Rectangles 135300"/>
            <p:cNvSpPr/>
            <p:nvPr/>
          </p:nvSpPr>
          <p:spPr>
            <a:xfrm>
              <a:off x="4304" y="2181"/>
              <a:ext cx="96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5302" name="Rectangles 135301"/>
            <p:cNvSpPr/>
            <p:nvPr/>
          </p:nvSpPr>
          <p:spPr>
            <a:xfrm>
              <a:off x="4656" y="2181"/>
              <a:ext cx="96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5303" name="Rectangles 135302"/>
            <p:cNvSpPr/>
            <p:nvPr/>
          </p:nvSpPr>
          <p:spPr>
            <a:xfrm>
              <a:off x="5040" y="2181"/>
              <a:ext cx="96" cy="5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eaLnBrk="1" hangingPunct="1"/>
              <a:r>
                <a:rPr sz="2400">
                  <a:solidFill>
                    <a:srgbClr val="003399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35304" name="Straight Connector 135303"/>
            <p:cNvSpPr/>
            <p:nvPr/>
          </p:nvSpPr>
          <p:spPr>
            <a:xfrm>
              <a:off x="300" y="2157"/>
              <a:ext cx="5136" cy="1"/>
            </a:xfrm>
            <a:prstGeom prst="line">
              <a:avLst/>
            </a:prstGeom>
            <a:ln w="28575" cap="rnd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05" name="Freeform 135304"/>
            <p:cNvSpPr/>
            <p:nvPr/>
          </p:nvSpPr>
          <p:spPr>
            <a:xfrm>
              <a:off x="5424" y="2112"/>
              <a:ext cx="30" cy="66"/>
            </a:xfrm>
            <a:custGeom>
              <a:avLst/>
              <a:gdLst/>
              <a:ahLst/>
              <a:cxnLst/>
              <a:rect l="0" t="0" r="0" b="0"/>
              <a:pathLst>
                <a:path w="30" h="66">
                  <a:moveTo>
                    <a:pt x="0" y="0"/>
                  </a:moveTo>
                  <a:lnTo>
                    <a:pt x="30" y="30"/>
                  </a:lnTo>
                  <a:lnTo>
                    <a:pt x="30" y="36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306" name="Straight Connector 135305"/>
            <p:cNvSpPr/>
            <p:nvPr/>
          </p:nvSpPr>
          <p:spPr>
            <a:xfrm flipV="1">
              <a:off x="666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07" name="Straight Connector 135306"/>
            <p:cNvSpPr/>
            <p:nvPr/>
          </p:nvSpPr>
          <p:spPr>
            <a:xfrm flipV="1">
              <a:off x="1038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08" name="Straight Connector 135307"/>
            <p:cNvSpPr/>
            <p:nvPr/>
          </p:nvSpPr>
          <p:spPr>
            <a:xfrm flipV="1">
              <a:off x="1404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09" name="Straight Connector 135308"/>
            <p:cNvSpPr/>
            <p:nvPr/>
          </p:nvSpPr>
          <p:spPr>
            <a:xfrm flipV="1">
              <a:off x="1776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0" name="Straight Connector 135309"/>
            <p:cNvSpPr/>
            <p:nvPr/>
          </p:nvSpPr>
          <p:spPr>
            <a:xfrm flipV="1">
              <a:off x="2142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1" name="Straight Connector 135310"/>
            <p:cNvSpPr/>
            <p:nvPr/>
          </p:nvSpPr>
          <p:spPr>
            <a:xfrm flipV="1">
              <a:off x="2514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2" name="Straight Connector 135311"/>
            <p:cNvSpPr/>
            <p:nvPr/>
          </p:nvSpPr>
          <p:spPr>
            <a:xfrm flipV="1">
              <a:off x="3246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3" name="Straight Connector 135312"/>
            <p:cNvSpPr/>
            <p:nvPr/>
          </p:nvSpPr>
          <p:spPr>
            <a:xfrm flipV="1">
              <a:off x="3618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4" name="Straight Connector 135313"/>
            <p:cNvSpPr/>
            <p:nvPr/>
          </p:nvSpPr>
          <p:spPr>
            <a:xfrm flipV="1">
              <a:off x="3984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5" name="Straight Connector 135314"/>
            <p:cNvSpPr/>
            <p:nvPr/>
          </p:nvSpPr>
          <p:spPr>
            <a:xfrm flipV="1">
              <a:off x="4356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6" name="Straight Connector 135315"/>
            <p:cNvSpPr/>
            <p:nvPr/>
          </p:nvSpPr>
          <p:spPr>
            <a:xfrm flipV="1">
              <a:off x="4722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7" name="Straight Connector 135316"/>
            <p:cNvSpPr/>
            <p:nvPr/>
          </p:nvSpPr>
          <p:spPr>
            <a:xfrm flipV="1">
              <a:off x="5094" y="2115"/>
              <a:ext cx="1" cy="72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5318" name="Freeform 135317"/>
            <p:cNvSpPr/>
            <p:nvPr/>
          </p:nvSpPr>
          <p:spPr>
            <a:xfrm>
              <a:off x="2880" y="2121"/>
              <a:ext cx="1" cy="101"/>
            </a:xfrm>
            <a:custGeom>
              <a:avLst/>
              <a:gdLst/>
              <a:ahLst/>
              <a:cxnLst/>
              <a:rect l="0" t="0" r="0" b="0"/>
              <a:pathLst>
                <a:path w="1" h="101">
                  <a:moveTo>
                    <a:pt x="0" y="0"/>
                  </a:moveTo>
                  <a:lnTo>
                    <a:pt x="0" y="101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9050" cap="rnd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319" name="Freeform 135318"/>
          <p:cNvSpPr/>
          <p:nvPr/>
        </p:nvSpPr>
        <p:spPr>
          <a:xfrm rot="-24492839">
            <a:off x="3025775" y="1877060"/>
            <a:ext cx="1215390" cy="1425575"/>
          </a:xfrm>
          <a:custGeom>
            <a:avLst/>
            <a:gdLst>
              <a:gd name="txL" fmla="*/ 0 w 30053"/>
              <a:gd name="txT" fmla="*/ 0 h 32931"/>
              <a:gd name="txR" fmla="*/ 30053 w 30053"/>
              <a:gd name="txB" fmla="*/ 32931 h 32931"/>
            </a:gdLst>
            <a:ahLst/>
            <a:cxnLst>
              <a:cxn ang="180">
                <a:pos x="0" y="1722"/>
              </a:cxn>
              <a:cxn ang="90">
                <a:pos x="26842" y="32930"/>
              </a:cxn>
              <a:cxn ang="90">
                <a:pos x="8453" y="21600"/>
              </a:cxn>
            </a:cxnLst>
            <a:rect l="txL" t="txT" r="txR" b="txB"/>
            <a:pathLst>
              <a:path w="30053" h="32931" fill="none">
                <a:moveTo>
                  <a:pt x="0" y="1722"/>
                </a:moveTo>
                <a:arcTo wR="21600" hR="21600" stAng="-6782240" swAng="8680546"/>
              </a:path>
              <a:path w="30053" h="32931" stroke="0">
                <a:moveTo>
                  <a:pt x="0" y="1722"/>
                </a:moveTo>
                <a:arcTo wR="21600" hR="21600" stAng="-6782240" swAng="8680546"/>
                <a:lnTo>
                  <a:pt x="8453" y="21600"/>
                </a:lnTo>
                <a:close/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320" name="Freeform 135319"/>
          <p:cNvSpPr/>
          <p:nvPr/>
        </p:nvSpPr>
        <p:spPr>
          <a:xfrm rot="-24492839">
            <a:off x="4756150" y="1877060"/>
            <a:ext cx="1243330" cy="1409700"/>
          </a:xfrm>
          <a:custGeom>
            <a:avLst/>
            <a:gdLst>
              <a:gd name="txL" fmla="*/ 0 w 30053"/>
              <a:gd name="txT" fmla="*/ 0 h 32931"/>
              <a:gd name="txR" fmla="*/ 30053 w 30053"/>
              <a:gd name="txB" fmla="*/ 32931 h 32931"/>
            </a:gdLst>
            <a:ahLst/>
            <a:cxnLst>
              <a:cxn ang="180">
                <a:pos x="0" y="1722"/>
              </a:cxn>
              <a:cxn ang="90">
                <a:pos x="26842" y="32930"/>
              </a:cxn>
              <a:cxn ang="90">
                <a:pos x="8453" y="21600"/>
              </a:cxn>
            </a:cxnLst>
            <a:rect l="txL" t="txT" r="txR" b="txB"/>
            <a:pathLst>
              <a:path w="30053" h="32931" fill="none">
                <a:moveTo>
                  <a:pt x="0" y="1722"/>
                </a:moveTo>
                <a:arcTo wR="21600" hR="21600" stAng="-6782240" swAng="8680546"/>
              </a:path>
              <a:path w="30053" h="32931" stroke="0">
                <a:moveTo>
                  <a:pt x="0" y="1722"/>
                </a:moveTo>
                <a:arcTo wR="21600" hR="21600" stAng="-6782240" swAng="8680546"/>
                <a:lnTo>
                  <a:pt x="8453" y="21600"/>
                </a:lnTo>
                <a:close/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321" name="Text Box 135320"/>
          <p:cNvSpPr txBox="1"/>
          <p:nvPr/>
        </p:nvSpPr>
        <p:spPr>
          <a:xfrm>
            <a:off x="2770188" y="1600200"/>
            <a:ext cx="14357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5323" name="Text Box 135322"/>
          <p:cNvSpPr txBox="1"/>
          <p:nvPr/>
        </p:nvSpPr>
        <p:spPr>
          <a:xfrm>
            <a:off x="4320540" y="2665413"/>
            <a:ext cx="838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135324" name="Text Box 135323"/>
          <p:cNvSpPr txBox="1"/>
          <p:nvPr/>
        </p:nvSpPr>
        <p:spPr>
          <a:xfrm>
            <a:off x="685800" y="3352800"/>
            <a:ext cx="4111625" cy="7550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</a:pP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kho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c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 t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</a:pP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-3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sz="24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378" name="Rectangles 135377"/>
          <p:cNvSpPr/>
          <p:nvPr/>
        </p:nvSpPr>
        <p:spPr>
          <a:xfrm>
            <a:off x="152400" y="3411220"/>
            <a:ext cx="533400" cy="3048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</a:p>
        </p:txBody>
      </p:sp>
      <p:sp>
        <p:nvSpPr>
          <p:cNvPr id="135527" name="WordArt 32"/>
          <p:cNvSpPr>
            <a:spLocks noTextEdit="1"/>
          </p:cNvSpPr>
          <p:nvPr/>
        </p:nvSpPr>
        <p:spPr>
          <a:xfrm>
            <a:off x="17526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Tiết 42: </a:t>
            </a:r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4640898" y="1600200"/>
            <a:ext cx="14357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r>
              <a:rPr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" name="Table 2"/>
          <p:cNvGraphicFramePr/>
          <p:nvPr/>
        </p:nvGraphicFramePr>
        <p:xfrm>
          <a:off x="4735195" y="3076575"/>
          <a:ext cx="3723640" cy="3566160"/>
        </p:xfrm>
        <a:graphic>
          <a:graphicData uri="http://schemas.openxmlformats.org/drawingml/2006/table">
            <a:tbl>
              <a:tblPr/>
              <a:tblGrid>
                <a:gridCol w="1073150"/>
                <a:gridCol w="1059815"/>
                <a:gridCol w="1590675"/>
              </a:tblGrid>
              <a:tr h="396240">
                <a:tc gridSpan="2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Kho</a:t>
                      </a:r>
                      <a:r>
                        <a:rPr lang="en-US"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</a:t>
                      </a:r>
                      <a:r>
                        <a:rPr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 c</a:t>
                      </a:r>
                      <a:r>
                        <a:rPr lang="en-US"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endParaRPr lang="en-US" sz="2000" b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sz="2000" b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b="0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</a:t>
                      </a:r>
                      <a:r>
                        <a:rPr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v</a:t>
                      </a:r>
                      <a:r>
                        <a:rPr lang="en-US"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ị</a:t>
                      </a: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T</a:t>
                      </a:r>
                      <a:r>
                        <a:rPr lang="en-US"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ừ</a:t>
                      </a: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</a:t>
                      </a:r>
                      <a:r>
                        <a:rPr sz="2000" b="0" dirty="0" err="1">
                          <a:solidFill>
                            <a:srgbClr val="00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 b="0">
                        <a:solidFill>
                          <a:srgbClr val="00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905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sz="20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33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316" name="Text Box 137315"/>
          <p:cNvSpPr txBox="1"/>
          <p:nvPr/>
        </p:nvSpPr>
        <p:spPr>
          <a:xfrm>
            <a:off x="5105400" y="3886200"/>
            <a:ext cx="381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7317" name="Text Box 137316"/>
          <p:cNvSpPr txBox="1"/>
          <p:nvPr/>
        </p:nvSpPr>
        <p:spPr>
          <a:xfrm>
            <a:off x="5029200" y="4281488"/>
            <a:ext cx="53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37318" name="Text Box 137317"/>
          <p:cNvSpPr txBox="1"/>
          <p:nvPr/>
        </p:nvSpPr>
        <p:spPr>
          <a:xfrm>
            <a:off x="5105400" y="5119688"/>
            <a:ext cx="457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7319" name="Text Box 137318"/>
          <p:cNvSpPr txBox="1"/>
          <p:nvPr/>
        </p:nvSpPr>
        <p:spPr>
          <a:xfrm>
            <a:off x="5029200" y="4662488"/>
            <a:ext cx="53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</a:p>
        </p:txBody>
      </p:sp>
      <p:sp>
        <p:nvSpPr>
          <p:cNvPr id="137320" name="Text Box 137319"/>
          <p:cNvSpPr txBox="1"/>
          <p:nvPr/>
        </p:nvSpPr>
        <p:spPr>
          <a:xfrm>
            <a:off x="5029200" y="5500688"/>
            <a:ext cx="53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</p:txBody>
      </p:sp>
      <p:sp>
        <p:nvSpPr>
          <p:cNvPr id="137321" name="Text Box 137320"/>
          <p:cNvSpPr txBox="1"/>
          <p:nvPr/>
        </p:nvSpPr>
        <p:spPr>
          <a:xfrm>
            <a:off x="7467600" y="5881688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7322" name="Text Box 137321"/>
          <p:cNvSpPr txBox="1"/>
          <p:nvPr/>
        </p:nvSpPr>
        <p:spPr>
          <a:xfrm>
            <a:off x="6172200" y="42814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23" name="Text Box 137322"/>
          <p:cNvSpPr txBox="1"/>
          <p:nvPr/>
        </p:nvSpPr>
        <p:spPr>
          <a:xfrm>
            <a:off x="6172200" y="39004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24" name="Text Box 137323"/>
          <p:cNvSpPr txBox="1"/>
          <p:nvPr/>
        </p:nvSpPr>
        <p:spPr>
          <a:xfrm>
            <a:off x="7467600" y="6262688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25" name="Text Box 137324"/>
          <p:cNvSpPr txBox="1"/>
          <p:nvPr/>
        </p:nvSpPr>
        <p:spPr>
          <a:xfrm>
            <a:off x="6172200" y="58816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26" name="Text Box 137325"/>
          <p:cNvSpPr txBox="1"/>
          <p:nvPr/>
        </p:nvSpPr>
        <p:spPr>
          <a:xfrm>
            <a:off x="6172200" y="55006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27" name="Text Box 137326"/>
          <p:cNvSpPr txBox="1"/>
          <p:nvPr/>
        </p:nvSpPr>
        <p:spPr>
          <a:xfrm>
            <a:off x="6172200" y="50434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28" name="Text Box 137327"/>
          <p:cNvSpPr txBox="1"/>
          <p:nvPr/>
        </p:nvSpPr>
        <p:spPr>
          <a:xfrm>
            <a:off x="6172200" y="46624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29" name="Text Box 137328"/>
          <p:cNvSpPr txBox="1"/>
          <p:nvPr/>
        </p:nvSpPr>
        <p:spPr>
          <a:xfrm>
            <a:off x="6172200" y="62626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30" name="Text Box 137329"/>
          <p:cNvSpPr txBox="1"/>
          <p:nvPr/>
        </p:nvSpPr>
        <p:spPr>
          <a:xfrm>
            <a:off x="5105400" y="6262688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7331" name="Text Box 137330"/>
          <p:cNvSpPr txBox="1"/>
          <p:nvPr/>
        </p:nvSpPr>
        <p:spPr>
          <a:xfrm>
            <a:off x="7467600" y="42814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7332" name="Text Box 137331"/>
          <p:cNvSpPr txBox="1"/>
          <p:nvPr/>
        </p:nvSpPr>
        <p:spPr>
          <a:xfrm>
            <a:off x="7467600" y="4662488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7333" name="Text Box 137332"/>
          <p:cNvSpPr txBox="1"/>
          <p:nvPr/>
        </p:nvSpPr>
        <p:spPr>
          <a:xfrm>
            <a:off x="7467600" y="39004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7334" name="Text Box 137333"/>
          <p:cNvSpPr txBox="1"/>
          <p:nvPr/>
        </p:nvSpPr>
        <p:spPr>
          <a:xfrm>
            <a:off x="7467600" y="5119688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7335" name="Text Box 137334"/>
          <p:cNvSpPr txBox="1"/>
          <p:nvPr/>
        </p:nvSpPr>
        <p:spPr>
          <a:xfrm>
            <a:off x="5105400" y="5881688"/>
            <a:ext cx="53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7336" name="Text Box 137335"/>
          <p:cNvSpPr txBox="1"/>
          <p:nvPr/>
        </p:nvSpPr>
        <p:spPr>
          <a:xfrm>
            <a:off x="7467600" y="5500688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680720" y="1983105"/>
            <a:ext cx="995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Hình 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35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35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5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3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3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3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3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7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19" grpId="0" bldLvl="0" animBg="1"/>
      <p:bldP spid="135320" grpId="0" bldLvl="0" animBg="1"/>
      <p:bldP spid="135321" grpId="0"/>
      <p:bldP spid="135321" grpId="1"/>
      <p:bldP spid="135323" grpId="0"/>
      <p:bldP spid="135324" grpId="0"/>
      <p:bldP spid="135378" grpId="0" bldLvl="0" animBg="1"/>
      <p:bldP spid="2" grpId="0"/>
      <p:bldP spid="2" grpId="1"/>
      <p:bldP spid="137316" grpId="0"/>
      <p:bldP spid="137317" grpId="0"/>
      <p:bldP spid="137318" grpId="0"/>
      <p:bldP spid="137319" grpId="0"/>
      <p:bldP spid="137320" grpId="0"/>
      <p:bldP spid="137321" grpId="0"/>
      <p:bldP spid="137322" grpId="0"/>
      <p:bldP spid="137323" grpId="0"/>
      <p:bldP spid="137324" grpId="0"/>
      <p:bldP spid="137325" grpId="0"/>
      <p:bldP spid="137326" grpId="0"/>
      <p:bldP spid="137327" grpId="0"/>
      <p:bldP spid="137328" grpId="0"/>
      <p:bldP spid="137329" grpId="0"/>
      <p:bldP spid="137330" grpId="0"/>
      <p:bldP spid="137331" grpId="0"/>
      <p:bldP spid="137332" grpId="0"/>
      <p:bldP spid="137333" grpId="0"/>
      <p:bldP spid="137334" grpId="0"/>
      <p:bldP spid="137335" grpId="0"/>
      <p:bldP spid="13733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41317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41373" name="Rectangles 141372"/>
          <p:cNvSpPr/>
          <p:nvPr/>
        </p:nvSpPr>
        <p:spPr>
          <a:xfrm>
            <a:off x="152400" y="1524000"/>
            <a:ext cx="533400" cy="3048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?4</a:t>
            </a:r>
          </a:p>
        </p:txBody>
      </p:sp>
      <p:sp>
        <p:nvSpPr>
          <p:cNvPr id="16386" name="Text Box 54"/>
          <p:cNvSpPr txBox="1"/>
          <p:nvPr/>
        </p:nvSpPr>
        <p:spPr>
          <a:xfrm>
            <a:off x="76200" y="1433513"/>
            <a:ext cx="89916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       Tìm giá trị tuyệt đối của mỗi số sau (viết bằng kí hiệu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): 1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-5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-3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 0.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390" name="Text Box 141389"/>
          <p:cNvSpPr txBox="1"/>
          <p:nvPr/>
        </p:nvSpPr>
        <p:spPr>
          <a:xfrm>
            <a:off x="117475" y="2224405"/>
            <a:ext cx="10883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sz="24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sz="2400" u="sng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1407" name="WordArt 32"/>
          <p:cNvSpPr>
            <a:spLocks noTextEdit="1"/>
          </p:cNvSpPr>
          <p:nvPr/>
        </p:nvSpPr>
        <p:spPr>
          <a:xfrm>
            <a:off x="17526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Tiết 42: </a:t>
            </a:r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0" y="1066800"/>
            <a:ext cx="815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sz="2400" b="1">
                <a:solidFill>
                  <a:srgbClr val="0000CC"/>
                </a:solidFill>
                <a:latin typeface=".VnTime" panose="020B7200000000000000" pitchFamily="34" charset="0"/>
              </a:rPr>
              <a:t>2. </a:t>
            </a: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Giá trị tuyệt đối của một số nguyên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sz="2400" b="1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003935" y="2224405"/>
            <a:ext cx="78352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|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| =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1; 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|-1| = 1;   |- 5| = 5;   |5| = 5;   |- 3| = 3;   |2| = 2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|0| = 0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endParaRPr lang="en-US" sz="2400"/>
          </a:p>
        </p:txBody>
      </p:sp>
      <p:sp>
        <p:nvSpPr>
          <p:cNvPr id="5" name="Rectangle 83"/>
          <p:cNvSpPr/>
          <p:nvPr/>
        </p:nvSpPr>
        <p:spPr>
          <a:xfrm>
            <a:off x="6758940" y="2193608"/>
            <a:ext cx="1119188" cy="522287"/>
          </a:xfrm>
          <a:prstGeom prst="rect">
            <a:avLst/>
          </a:prstGeom>
          <a:noFill/>
          <a:ln w="222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r" eaLnBrk="1" hangingPunct="1"/>
            <a:endParaRPr sz="24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Rectangle 83"/>
          <p:cNvSpPr/>
          <p:nvPr/>
        </p:nvSpPr>
        <p:spPr>
          <a:xfrm>
            <a:off x="1049655" y="2193608"/>
            <a:ext cx="1119188" cy="522287"/>
          </a:xfrm>
          <a:prstGeom prst="rect">
            <a:avLst/>
          </a:prstGeom>
          <a:noFill/>
          <a:ln w="222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r" eaLnBrk="1" hangingPunct="1"/>
            <a:endParaRPr sz="24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83"/>
          <p:cNvSpPr/>
          <p:nvPr/>
        </p:nvSpPr>
        <p:spPr>
          <a:xfrm>
            <a:off x="4555490" y="2193608"/>
            <a:ext cx="1119188" cy="522287"/>
          </a:xfrm>
          <a:prstGeom prst="rect">
            <a:avLst/>
          </a:prstGeom>
          <a:noFill/>
          <a:ln w="222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r" eaLnBrk="1" hangingPunct="1"/>
            <a:endParaRPr sz="24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83"/>
          <p:cNvSpPr/>
          <p:nvPr/>
        </p:nvSpPr>
        <p:spPr>
          <a:xfrm>
            <a:off x="5639435" y="2193608"/>
            <a:ext cx="1119188" cy="522287"/>
          </a:xfrm>
          <a:prstGeom prst="rect">
            <a:avLst/>
          </a:prstGeom>
          <a:noFill/>
          <a:ln w="222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r" eaLnBrk="1" hangingPunct="1"/>
            <a:endParaRPr sz="24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3"/>
          <p:cNvSpPr/>
          <p:nvPr/>
        </p:nvSpPr>
        <p:spPr>
          <a:xfrm>
            <a:off x="3400425" y="2193608"/>
            <a:ext cx="1119188" cy="522287"/>
          </a:xfrm>
          <a:prstGeom prst="rect">
            <a:avLst/>
          </a:prstGeom>
          <a:noFill/>
          <a:ln w="222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r" eaLnBrk="1" hangingPunct="1"/>
            <a:endParaRPr sz="24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Rectangle 83"/>
          <p:cNvSpPr/>
          <p:nvPr/>
        </p:nvSpPr>
        <p:spPr>
          <a:xfrm>
            <a:off x="2280920" y="2193608"/>
            <a:ext cx="1119188" cy="522287"/>
          </a:xfrm>
          <a:prstGeom prst="rect">
            <a:avLst/>
          </a:prstGeom>
          <a:noFill/>
          <a:ln w="222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r" eaLnBrk="1" hangingPunct="1"/>
            <a:endParaRPr sz="24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ectangle 83"/>
          <p:cNvSpPr/>
          <p:nvPr/>
        </p:nvSpPr>
        <p:spPr>
          <a:xfrm>
            <a:off x="7878445" y="2192973"/>
            <a:ext cx="1119188" cy="522287"/>
          </a:xfrm>
          <a:prstGeom prst="rect">
            <a:avLst/>
          </a:prstGeom>
          <a:noFill/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r" eaLnBrk="1" hangingPunct="1"/>
            <a:endParaRPr sz="24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  <p:sp>
        <p:nvSpPr>
          <p:cNvPr id="16448" name="TextBox 18"/>
          <p:cNvSpPr txBox="1"/>
          <p:nvPr/>
        </p:nvSpPr>
        <p:spPr>
          <a:xfrm>
            <a:off x="254000" y="2707323"/>
            <a:ext cx="40274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Em có nhận xét gì về</a:t>
            </a:r>
            <a:r>
              <a:rPr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sz="24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06415" y="3491548"/>
            <a:ext cx="242411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(Bằng chính nó</a:t>
            </a:r>
            <a:r>
              <a:rPr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4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70488" y="3883660"/>
            <a:ext cx="29829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(Bằng số đối của nó</a:t>
            </a:r>
            <a:r>
              <a:rPr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4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90833" y="4267835"/>
            <a:ext cx="24241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(Bằng nhau</a:t>
            </a:r>
            <a:r>
              <a:rPr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4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49825" y="4953000"/>
            <a:ext cx="39141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 sánh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tuyệt đối</a:t>
            </a:r>
            <a:r>
              <a:rPr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4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4" name="TextBox 18"/>
          <p:cNvSpPr txBox="1"/>
          <p:nvPr/>
        </p:nvSpPr>
        <p:spPr>
          <a:xfrm>
            <a:off x="695325" y="3105785"/>
            <a:ext cx="40290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Giá trị tuyệt đối của số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0?</a:t>
            </a:r>
            <a:endParaRPr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" name="TextBox 18"/>
          <p:cNvSpPr txBox="1"/>
          <p:nvPr/>
        </p:nvSpPr>
        <p:spPr>
          <a:xfrm>
            <a:off x="660400" y="3491548"/>
            <a:ext cx="5275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Giá trị tuyệt đối của số nguyên dương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6" name="TextBox 18"/>
          <p:cNvSpPr txBox="1"/>
          <p:nvPr/>
        </p:nvSpPr>
        <p:spPr>
          <a:xfrm>
            <a:off x="695325" y="3890010"/>
            <a:ext cx="527685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Giá trị tuyệt đối của số nguyên âm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" name="TextBox 18"/>
          <p:cNvSpPr txBox="1"/>
          <p:nvPr/>
        </p:nvSpPr>
        <p:spPr>
          <a:xfrm>
            <a:off x="695325" y="4267835"/>
            <a:ext cx="61547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Giá trị tuyệt đối của hai số đối nhau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129088" y="3070860"/>
            <a:ext cx="15605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(Bằng</a:t>
            </a:r>
            <a:r>
              <a:rPr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0)</a:t>
            </a:r>
            <a:endParaRPr sz="24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9" name="TextBox 18"/>
          <p:cNvSpPr txBox="1"/>
          <p:nvPr/>
        </p:nvSpPr>
        <p:spPr>
          <a:xfrm>
            <a:off x="698500" y="4609148"/>
            <a:ext cx="81661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Cách so sánh hai số nguyên âm m</a:t>
            </a:r>
            <a:r>
              <a:rPr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không cần dùng trục số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6" name="Group 88"/>
          <p:cNvGrpSpPr/>
          <p:nvPr/>
        </p:nvGrpSpPr>
        <p:grpSpPr>
          <a:xfrm>
            <a:off x="319088" y="7734300"/>
            <a:ext cx="8824912" cy="473075"/>
            <a:chOff x="201" y="1408"/>
            <a:chExt cx="5559" cy="298"/>
          </a:xfrm>
        </p:grpSpPr>
        <p:sp>
          <p:nvSpPr>
            <p:cNvPr id="143403" name="Text Box 47"/>
            <p:cNvSpPr txBox="1"/>
            <p:nvPr/>
          </p:nvSpPr>
          <p:spPr>
            <a:xfrm>
              <a:off x="201" y="1475"/>
              <a:ext cx="555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054100" eaLnBrk="1" hangingPunct="1">
                <a:spcBef>
                  <a:spcPct val="50000"/>
                </a:spcBef>
                <a:tabLst>
                  <a:tab pos="520700" algn="l"/>
                  <a:tab pos="1435100" algn="l"/>
                  <a:tab pos="2400300" algn="l"/>
                  <a:tab pos="3200400" algn="l"/>
                </a:tabLst>
              </a:pPr>
              <a:r>
                <a:rPr>
                  <a:latin typeface=".VnTime" panose="020B7200000000000000" pitchFamily="34" charset="0"/>
                  <a:cs typeface="Times New Roman" panose="02020603050405020304" pitchFamily="18" charset="0"/>
                </a:rPr>
                <a:t> -8     -7      - 6     - 5      - 4     -3     - 2      -1        0       1       2       3        4       5	  6      7</a:t>
              </a:r>
              <a:endParaRPr>
                <a:latin typeface=".VnTime" panose="020B7200000000000000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43404" name="Line 48"/>
            <p:cNvSpPr/>
            <p:nvPr/>
          </p:nvSpPr>
          <p:spPr>
            <a:xfrm>
              <a:off x="294" y="1449"/>
              <a:ext cx="5151" cy="1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43405" name="Line 50"/>
            <p:cNvSpPr/>
            <p:nvPr/>
          </p:nvSpPr>
          <p:spPr>
            <a:xfrm>
              <a:off x="1020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06" name="Line 50"/>
            <p:cNvSpPr/>
            <p:nvPr/>
          </p:nvSpPr>
          <p:spPr>
            <a:xfrm>
              <a:off x="684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07" name="Line 50"/>
            <p:cNvSpPr/>
            <p:nvPr/>
          </p:nvSpPr>
          <p:spPr>
            <a:xfrm>
              <a:off x="372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08" name="Line 50"/>
            <p:cNvSpPr/>
            <p:nvPr/>
          </p:nvSpPr>
          <p:spPr>
            <a:xfrm>
              <a:off x="1340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09" name="Line 50"/>
            <p:cNvSpPr/>
            <p:nvPr/>
          </p:nvSpPr>
          <p:spPr>
            <a:xfrm>
              <a:off x="1676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0" name="Line 50"/>
            <p:cNvSpPr/>
            <p:nvPr/>
          </p:nvSpPr>
          <p:spPr>
            <a:xfrm>
              <a:off x="2012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1" name="Line 50"/>
            <p:cNvSpPr/>
            <p:nvPr/>
          </p:nvSpPr>
          <p:spPr>
            <a:xfrm>
              <a:off x="2356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2" name="Line 50"/>
            <p:cNvSpPr/>
            <p:nvPr/>
          </p:nvSpPr>
          <p:spPr>
            <a:xfrm>
              <a:off x="269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3" name="Line 50"/>
            <p:cNvSpPr/>
            <p:nvPr/>
          </p:nvSpPr>
          <p:spPr>
            <a:xfrm>
              <a:off x="3052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4" name="Line 50"/>
            <p:cNvSpPr/>
            <p:nvPr/>
          </p:nvSpPr>
          <p:spPr>
            <a:xfrm>
              <a:off x="3396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5" name="Line 50"/>
            <p:cNvSpPr/>
            <p:nvPr/>
          </p:nvSpPr>
          <p:spPr>
            <a:xfrm>
              <a:off x="373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6" name="Line 50"/>
            <p:cNvSpPr/>
            <p:nvPr/>
          </p:nvSpPr>
          <p:spPr>
            <a:xfrm>
              <a:off x="405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7" name="Line 50"/>
            <p:cNvSpPr/>
            <p:nvPr/>
          </p:nvSpPr>
          <p:spPr>
            <a:xfrm>
              <a:off x="4404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8" name="Line 50"/>
            <p:cNvSpPr/>
            <p:nvPr/>
          </p:nvSpPr>
          <p:spPr>
            <a:xfrm>
              <a:off x="4724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19" name="Line 50"/>
            <p:cNvSpPr/>
            <p:nvPr/>
          </p:nvSpPr>
          <p:spPr>
            <a:xfrm>
              <a:off x="501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20" name="Line 50"/>
            <p:cNvSpPr/>
            <p:nvPr/>
          </p:nvSpPr>
          <p:spPr>
            <a:xfrm>
              <a:off x="5308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6" name="Text Box 35"/>
          <p:cNvSpPr txBox="1"/>
          <p:nvPr/>
        </p:nvSpPr>
        <p:spPr>
          <a:xfrm>
            <a:off x="1388745" y="6153150"/>
            <a:ext cx="25438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Vậy: |- 3| &lt; |- 5|</a:t>
            </a:r>
          </a:p>
        </p:txBody>
      </p:sp>
      <p:sp>
        <p:nvSpPr>
          <p:cNvPr id="37" name="Text Box 36"/>
          <p:cNvSpPr txBox="1"/>
          <p:nvPr/>
        </p:nvSpPr>
        <p:spPr>
          <a:xfrm>
            <a:off x="3858260" y="6153150"/>
            <a:ext cx="1746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=&gt; - 3 &gt; - 5</a:t>
            </a:r>
          </a:p>
        </p:txBody>
      </p:sp>
      <p:sp>
        <p:nvSpPr>
          <p:cNvPr id="39" name="Text Box 38"/>
          <p:cNvSpPr txBox="1"/>
          <p:nvPr/>
        </p:nvSpPr>
        <p:spPr>
          <a:xfrm>
            <a:off x="6563360" y="5692775"/>
            <a:ext cx="1746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|- 5| = 5</a:t>
            </a:r>
          </a:p>
        </p:txBody>
      </p:sp>
      <p:sp>
        <p:nvSpPr>
          <p:cNvPr id="40" name="Text Box 39"/>
          <p:cNvSpPr txBox="1"/>
          <p:nvPr/>
        </p:nvSpPr>
        <p:spPr>
          <a:xfrm>
            <a:off x="4273550" y="5693410"/>
            <a:ext cx="25768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 biết |- 3| = 3;</a:t>
            </a:r>
          </a:p>
        </p:txBody>
      </p:sp>
      <p:grpSp>
        <p:nvGrpSpPr>
          <p:cNvPr id="41" name="Group 88"/>
          <p:cNvGrpSpPr/>
          <p:nvPr/>
        </p:nvGrpSpPr>
        <p:grpSpPr>
          <a:xfrm>
            <a:off x="319088" y="5219700"/>
            <a:ext cx="8824912" cy="473075"/>
            <a:chOff x="201" y="1408"/>
            <a:chExt cx="5559" cy="298"/>
          </a:xfrm>
        </p:grpSpPr>
        <p:sp>
          <p:nvSpPr>
            <p:cNvPr id="42" name="Text Box 47"/>
            <p:cNvSpPr txBox="1"/>
            <p:nvPr/>
          </p:nvSpPr>
          <p:spPr>
            <a:xfrm>
              <a:off x="201" y="1475"/>
              <a:ext cx="555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054100" eaLnBrk="1" hangingPunct="1">
                <a:spcBef>
                  <a:spcPct val="50000"/>
                </a:spcBef>
                <a:tabLst>
                  <a:tab pos="520700" algn="l"/>
                  <a:tab pos="1435100" algn="l"/>
                  <a:tab pos="2400300" algn="l"/>
                  <a:tab pos="3200400" algn="l"/>
                </a:tabLst>
              </a:pPr>
              <a:r>
                <a:rPr>
                  <a:latin typeface=".VnTime" panose="020B7200000000000000" pitchFamily="34" charset="0"/>
                  <a:cs typeface="Times New Roman" panose="02020603050405020304" pitchFamily="18" charset="0"/>
                </a:rPr>
                <a:t> -8     -7      - 6     - 5      - 4     -3     - 2      -1        0       1       2       3        4       5	  6      7</a:t>
              </a:r>
              <a:endParaRPr>
                <a:latin typeface=".VnTime" panose="020B7200000000000000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Line 48"/>
            <p:cNvSpPr/>
            <p:nvPr/>
          </p:nvSpPr>
          <p:spPr>
            <a:xfrm>
              <a:off x="294" y="1449"/>
              <a:ext cx="5151" cy="1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4" name="Line 50"/>
            <p:cNvSpPr/>
            <p:nvPr/>
          </p:nvSpPr>
          <p:spPr>
            <a:xfrm>
              <a:off x="1020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5" name="Line 50"/>
            <p:cNvSpPr/>
            <p:nvPr/>
          </p:nvSpPr>
          <p:spPr>
            <a:xfrm>
              <a:off x="684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6" name="Line 50"/>
            <p:cNvSpPr/>
            <p:nvPr/>
          </p:nvSpPr>
          <p:spPr>
            <a:xfrm>
              <a:off x="372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7" name="Line 50"/>
            <p:cNvSpPr/>
            <p:nvPr/>
          </p:nvSpPr>
          <p:spPr>
            <a:xfrm>
              <a:off x="1340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" name="Line 50"/>
            <p:cNvSpPr/>
            <p:nvPr/>
          </p:nvSpPr>
          <p:spPr>
            <a:xfrm>
              <a:off x="1676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9" name="Line 50"/>
            <p:cNvSpPr/>
            <p:nvPr/>
          </p:nvSpPr>
          <p:spPr>
            <a:xfrm>
              <a:off x="2012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" name="Line 50"/>
            <p:cNvSpPr/>
            <p:nvPr/>
          </p:nvSpPr>
          <p:spPr>
            <a:xfrm>
              <a:off x="2356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" name="Line 50"/>
            <p:cNvSpPr/>
            <p:nvPr/>
          </p:nvSpPr>
          <p:spPr>
            <a:xfrm>
              <a:off x="269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" name="Line 50"/>
            <p:cNvSpPr/>
            <p:nvPr/>
          </p:nvSpPr>
          <p:spPr>
            <a:xfrm>
              <a:off x="3052" y="1408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3" name="Line 50"/>
            <p:cNvSpPr/>
            <p:nvPr/>
          </p:nvSpPr>
          <p:spPr>
            <a:xfrm>
              <a:off x="3396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4" name="Line 50"/>
            <p:cNvSpPr/>
            <p:nvPr/>
          </p:nvSpPr>
          <p:spPr>
            <a:xfrm>
              <a:off x="373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5" name="Line 50"/>
            <p:cNvSpPr/>
            <p:nvPr/>
          </p:nvSpPr>
          <p:spPr>
            <a:xfrm>
              <a:off x="405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0" name="Line 50"/>
            <p:cNvSpPr/>
            <p:nvPr/>
          </p:nvSpPr>
          <p:spPr>
            <a:xfrm>
              <a:off x="4404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" name="Line 50"/>
            <p:cNvSpPr/>
            <p:nvPr/>
          </p:nvSpPr>
          <p:spPr>
            <a:xfrm>
              <a:off x="4724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2" name="Line 50"/>
            <p:cNvSpPr/>
            <p:nvPr/>
          </p:nvSpPr>
          <p:spPr>
            <a:xfrm>
              <a:off x="5012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3" name="Line 50"/>
            <p:cNvSpPr/>
            <p:nvPr/>
          </p:nvSpPr>
          <p:spPr>
            <a:xfrm>
              <a:off x="5308" y="1416"/>
              <a:ext cx="0" cy="7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64" name="Text Box 63"/>
          <p:cNvSpPr txBox="1"/>
          <p:nvPr/>
        </p:nvSpPr>
        <p:spPr>
          <a:xfrm>
            <a:off x="1003935" y="5692775"/>
            <a:ext cx="31261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VD: So sánh: - 3 và - 5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90" grpId="0"/>
      <p:bldP spid="4" grpId="0"/>
      <p:bldP spid="5" grpId="0" bldLvl="0" animBg="1"/>
      <p:bldP spid="5" grpId="1" bldLvl="0" animBg="1"/>
      <p:bldP spid="6" grpId="0" bldLvl="0" animBg="1"/>
      <p:bldP spid="6" grpId="1" bldLvl="0" animBg="1"/>
      <p:bldP spid="7" grpId="0" bldLvl="0" animBg="1"/>
      <p:bldP spid="7" grpId="1" bldLvl="0" animBg="1"/>
      <p:bldP spid="7" grpId="2" bldLvl="0" animBg="1"/>
      <p:bldP spid="7" grpId="3" bldLvl="0" animBg="1"/>
      <p:bldP spid="8" grpId="0" bldLvl="0" animBg="1"/>
      <p:bldP spid="8" grpId="1" bldLvl="0" animBg="1"/>
      <p:bldP spid="9" grpId="0" bldLvl="0" animBg="1"/>
      <p:bldP spid="9" grpId="1" bldLvl="0" animBg="1"/>
      <p:bldP spid="9" grpId="2" bldLvl="0" animBg="1"/>
      <p:bldP spid="9" grpId="3" bldLvl="0" animBg="1"/>
      <p:bldP spid="10" grpId="0" bldLvl="0" animBg="1"/>
      <p:bldP spid="10" grpId="1" bldLvl="0" animBg="1"/>
      <p:bldP spid="11" grpId="0" bldLvl="0" animBg="1"/>
      <p:bldP spid="11" grpId="1" bldLvl="0" animBg="1"/>
      <p:bldP spid="16448" grpId="0"/>
      <p:bldP spid="56" grpId="0"/>
      <p:bldP spid="57" grpId="0"/>
      <p:bldP spid="58" grpId="0"/>
      <p:bldP spid="59" grpId="0"/>
      <p:bldP spid="84" grpId="0"/>
      <p:bldP spid="85" grpId="0"/>
      <p:bldP spid="86" grpId="0"/>
      <p:bldP spid="87" grpId="0"/>
      <p:bldP spid="88" grpId="0"/>
      <p:bldP spid="89" grpId="0"/>
      <p:bldP spid="36" grpId="0"/>
      <p:bldP spid="36" grpId="1"/>
      <p:bldP spid="37" grpId="0"/>
      <p:bldP spid="37" grpId="1"/>
      <p:bldP spid="39" grpId="0"/>
      <p:bldP spid="39" grpId="1"/>
      <p:bldP spid="40" grpId="0"/>
      <p:bldP spid="40" grpId="1"/>
      <p:bldP spid="64" grpId="0"/>
      <p:bldP spid="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73" name="AutoShape 125"/>
          <p:cNvSpPr>
            <a:spLocks noChangeArrowheads="1"/>
          </p:cNvSpPr>
          <p:nvPr/>
        </p:nvSpPr>
        <p:spPr bwMode="auto">
          <a:xfrm>
            <a:off x="-200660" y="-635"/>
            <a:ext cx="1544320" cy="6865620"/>
          </a:xfrm>
          <a:prstGeom prst="verticalScroll">
            <a:avLst>
              <a:gd name="adj" fmla="val 12500"/>
            </a:avLst>
          </a:prstGeom>
          <a:solidFill>
            <a:schemeClr val="bg1"/>
          </a:solidFill>
          <a:ln w="19050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sz="2000" b="0" i="0" u="none" strike="noStrike" kern="1200" cap="none" spc="0" normalizeH="0" baseline="0" noProof="0" smtClean="0">
              <a:ln w="57150"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8483" name="WordArt 8"/>
          <p:cNvSpPr>
            <a:spLocks noTextEdit="1"/>
          </p:cNvSpPr>
          <p:nvPr/>
        </p:nvSpPr>
        <p:spPr>
          <a:xfrm>
            <a:off x="81280" y="405765"/>
            <a:ext cx="962025" cy="6153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5313"/>
              </a:avLst>
            </a:prstTxWarp>
            <a:normAutofit/>
          </a:bodyPr>
          <a:lstStyle/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</a:t>
            </a:r>
          </a:p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TỰ </a:t>
            </a:r>
          </a:p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TRONG </a:t>
            </a:r>
          </a:p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TẬP </a:t>
            </a:r>
          </a:p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HỢP </a:t>
            </a:r>
          </a:p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</a:p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SỐ </a:t>
            </a:r>
          </a:p>
          <a:p>
            <a:pPr algn="ctr" eaLnBrk="1" hangingPunct="1"/>
            <a:r>
              <a:rPr lang="en-US" sz="1800">
                <a:ln w="19050" cap="flat" cmpd="sng">
                  <a:solidFill>
                    <a:srgbClr val="FB200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33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</a:p>
        </p:txBody>
      </p:sp>
      <p:sp>
        <p:nvSpPr>
          <p:cNvPr id="53256" name="Text Box 39" descr="Parchment"/>
          <p:cNvSpPr txBox="1"/>
          <p:nvPr/>
        </p:nvSpPr>
        <p:spPr>
          <a:xfrm>
            <a:off x="1816100" y="795655"/>
            <a:ext cx="3260090" cy="445135"/>
          </a:xfrm>
          <a:prstGeom prst="rect">
            <a:avLst/>
          </a:prstGeom>
          <a:blipFill rotWithShape="1">
            <a:blip r:embed="rId3"/>
          </a:blipFill>
          <a:ln w="9525" cap="flat" cmpd="sng">
            <a:solidFill>
              <a:srgbClr val="5E6CD8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3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số nguyên</a:t>
            </a:r>
            <a:endParaRPr sz="2300" b="1" dirty="0" err="1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8" name="Text Box 28" descr="Parchment"/>
          <p:cNvSpPr txBox="1"/>
          <p:nvPr/>
        </p:nvSpPr>
        <p:spPr>
          <a:xfrm>
            <a:off x="2005013" y="4406900"/>
            <a:ext cx="3148012" cy="803275"/>
          </a:xfrm>
          <a:prstGeom prst="rect">
            <a:avLst/>
          </a:prstGeom>
          <a:blipFill rotWithShape="1">
            <a:blip r:embed="rId3"/>
          </a:blip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3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Giá trị tuyệt đối của một số nguyên</a:t>
            </a:r>
            <a:endParaRPr sz="2300" b="1" dirty="0" err="1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4368800" y="50800"/>
            <a:ext cx="4673600" cy="1095375"/>
            <a:chOff x="2696" y="0"/>
            <a:chExt cx="2944" cy="690"/>
          </a:xfrm>
        </p:grpSpPr>
        <p:sp>
          <p:nvSpPr>
            <p:cNvPr id="148487" name="Text Box 83"/>
            <p:cNvSpPr txBox="1"/>
            <p:nvPr/>
          </p:nvSpPr>
          <p:spPr>
            <a:xfrm>
              <a:off x="2696" y="0"/>
              <a:ext cx="2944" cy="251"/>
            </a:xfrm>
            <a:prstGeom prst="rect">
              <a:avLst/>
            </a:prstGeom>
            <a:solidFill>
              <a:srgbClr val="99FF99"/>
            </a:soli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lang="en-US" sz="2000" dirty="0" err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  <a:r>
                <a:rPr sz="2000" dirty="0" err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iểm a nằm bên trái điểm</a:t>
              </a:r>
              <a:r>
                <a:rPr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             a &lt; b.               </a:t>
              </a:r>
              <a:endParaRPr sz="200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488" name="AutoShape 15"/>
            <p:cNvSpPr/>
            <p:nvPr/>
          </p:nvSpPr>
          <p:spPr>
            <a:xfrm>
              <a:off x="4624" y="112"/>
              <a:ext cx="288" cy="80"/>
            </a:xfrm>
            <a:prstGeom prst="rightArrow">
              <a:avLst>
                <a:gd name="adj1" fmla="val 50000"/>
                <a:gd name="adj2" fmla="val 90000"/>
              </a:avLst>
            </a:prstGeom>
            <a:noFill/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eaLnBrk="1" hangingPunct="1"/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sz="24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Text Box 83"/>
            <p:cNvSpPr txBox="1"/>
            <p:nvPr/>
          </p:nvSpPr>
          <p:spPr>
            <a:xfrm>
              <a:off x="3856" y="439"/>
              <a:ext cx="584" cy="251"/>
            </a:xfrm>
            <a:prstGeom prst="rect">
              <a:avLst/>
            </a:prstGeom>
            <a:solidFill>
              <a:srgbClr val="99FF99"/>
            </a:soli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lang="en-US"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Chú ý </a:t>
              </a:r>
              <a:r>
                <a:rPr sz="200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endParaRPr sz="200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3269" name="Text Box 39"/>
          <p:cNvSpPr txBox="1"/>
          <p:nvPr/>
        </p:nvSpPr>
        <p:spPr>
          <a:xfrm>
            <a:off x="6261100" y="1392238"/>
            <a:ext cx="1190625" cy="396875"/>
          </a:xfrm>
          <a:prstGeom prst="rect">
            <a:avLst/>
          </a:prstGeom>
          <a:solidFill>
            <a:srgbClr val="99FF99"/>
          </a:solidFill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endParaRPr sz="200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271" name="Text Box 39"/>
          <p:cNvSpPr txBox="1"/>
          <p:nvPr/>
        </p:nvSpPr>
        <p:spPr>
          <a:xfrm>
            <a:off x="1295400" y="2408238"/>
            <a:ext cx="2587625" cy="787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25000"/>
              </a:spcBef>
              <a:buFont typeface="Wingdings" panose="05000000000000000000" pitchFamily="2" charset="2"/>
            </a:pPr>
            <a:r>
              <a:rPr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số nguyên dương</a:t>
            </a:r>
            <a:endParaRPr sz="2000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5000"/>
              </a:spcBef>
              <a:buFont typeface="Wingdings" panose="05000000000000000000" pitchFamily="2" charset="2"/>
            </a:pPr>
            <a:r>
              <a:rPr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đều lớn hơn</a:t>
            </a:r>
            <a:r>
              <a:rPr sz="2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0.</a:t>
            </a:r>
            <a:endParaRPr sz="2000" b="1" i="1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73" name="Text Box 39"/>
          <p:cNvSpPr txBox="1"/>
          <p:nvPr/>
        </p:nvSpPr>
        <p:spPr>
          <a:xfrm>
            <a:off x="3962400" y="2408238"/>
            <a:ext cx="2244725" cy="787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25000"/>
              </a:spcBef>
              <a:buFont typeface="Wingdings" panose="05000000000000000000" pitchFamily="2" charset="2"/>
            </a:pPr>
            <a:r>
              <a:rPr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số nguyên âm</a:t>
            </a:r>
            <a:endParaRPr sz="2000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5000"/>
              </a:spcBef>
              <a:buFont typeface="Wingdings" panose="05000000000000000000" pitchFamily="2" charset="2"/>
            </a:pPr>
            <a:r>
              <a:rPr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đều nhỏ hơn</a:t>
            </a:r>
            <a:r>
              <a:rPr sz="2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sz="2000" b="1" i="1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75" name="Text Box 39"/>
          <p:cNvSpPr txBox="1"/>
          <p:nvPr/>
        </p:nvSpPr>
        <p:spPr>
          <a:xfrm>
            <a:off x="6249035" y="2409825"/>
            <a:ext cx="2854325" cy="1014730"/>
          </a:xfrm>
          <a:prstGeom prst="rect">
            <a:avLst/>
          </a:prstGeom>
          <a:noFill/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5000"/>
              </a:spcBef>
              <a:buFont typeface="Wingdings" panose="05000000000000000000" pitchFamily="2" charset="2"/>
            </a:pPr>
            <a:r>
              <a:rPr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số nguyên âm đều nhỏ hơn </a:t>
            </a:r>
            <a:r>
              <a:rPr lang="en-US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 kỳ </a:t>
            </a:r>
            <a:r>
              <a:rPr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sz="2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dương </a:t>
            </a:r>
            <a:r>
              <a:rPr lang="en-US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sz="20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b="1" i="1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79" name="Text Box 39"/>
          <p:cNvSpPr txBox="1"/>
          <p:nvPr/>
        </p:nvSpPr>
        <p:spPr>
          <a:xfrm>
            <a:off x="6324600" y="3830955"/>
            <a:ext cx="1408430" cy="398780"/>
          </a:xfrm>
          <a:prstGeom prst="rect">
            <a:avLst/>
          </a:prstGeom>
          <a:solidFill>
            <a:srgbClr val="99FF99"/>
          </a:solidFill>
          <a:ln w="9525" cap="flat" cmpd="sng">
            <a:solidFill>
              <a:schemeClr val="accent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5000"/>
              </a:spcBef>
              <a:buFont typeface="Wingdings" panose="05000000000000000000" pitchFamily="2" charset="2"/>
            </a:pPr>
            <a:r>
              <a:rPr sz="20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</a:t>
            </a:r>
            <a:r>
              <a:rPr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42"/>
          <p:cNvGrpSpPr/>
          <p:nvPr/>
        </p:nvGrpSpPr>
        <p:grpSpPr>
          <a:xfrm>
            <a:off x="6438900" y="4521200"/>
            <a:ext cx="1473200" cy="398463"/>
            <a:chOff x="4208" y="3184"/>
            <a:chExt cx="928" cy="251"/>
          </a:xfrm>
        </p:grpSpPr>
        <p:sp>
          <p:nvSpPr>
            <p:cNvPr id="148497" name="Text Box 19"/>
            <p:cNvSpPr txBox="1"/>
            <p:nvPr/>
          </p:nvSpPr>
          <p:spPr>
            <a:xfrm>
              <a:off x="4208" y="3184"/>
              <a:ext cx="928" cy="251"/>
            </a:xfrm>
            <a:prstGeom prst="rect">
              <a:avLst/>
            </a:prstGeom>
            <a:solidFill>
              <a:srgbClr val="99FF99"/>
            </a:solidFill>
            <a:ln w="9525" cap="flat" cmpd="sng">
              <a:solidFill>
                <a:srgbClr val="00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sz="2000" dirty="0" err="1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Kí hiệu</a:t>
              </a:r>
              <a:r>
                <a:rPr sz="200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 a </a:t>
              </a:r>
              <a:endParaRPr sz="2000" i="1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498" name="Line 21"/>
            <p:cNvSpPr/>
            <p:nvPr/>
          </p:nvSpPr>
          <p:spPr>
            <a:xfrm>
              <a:off x="5023" y="3253"/>
              <a:ext cx="0" cy="145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499" name="Line 21"/>
            <p:cNvSpPr/>
            <p:nvPr/>
          </p:nvSpPr>
          <p:spPr>
            <a:xfrm>
              <a:off x="4863" y="3253"/>
              <a:ext cx="0" cy="145"/>
            </a:xfrm>
            <a:prstGeom prst="line">
              <a:avLst/>
            </a:prstGeom>
            <a:ln w="9525" cap="flat" cmpd="sng">
              <a:solidFill>
                <a:srgbClr val="0033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3291" name="Text Box 39"/>
          <p:cNvSpPr txBox="1"/>
          <p:nvPr/>
        </p:nvSpPr>
        <p:spPr>
          <a:xfrm>
            <a:off x="6400800" y="5138738"/>
            <a:ext cx="1190625" cy="406400"/>
          </a:xfrm>
          <a:prstGeom prst="rect">
            <a:avLst/>
          </a:prstGeom>
          <a:solidFill>
            <a:srgbClr val="99FF99"/>
          </a:solidFill>
          <a:ln w="9525" cap="flat" cmpd="sng">
            <a:solidFill>
              <a:schemeClr val="accent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0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endParaRPr sz="2000" dirty="0" err="1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79"/>
          <p:cNvGrpSpPr/>
          <p:nvPr/>
        </p:nvGrpSpPr>
        <p:grpSpPr>
          <a:xfrm>
            <a:off x="1164590" y="6159500"/>
            <a:ext cx="1017588" cy="400050"/>
            <a:chOff x="1192" y="3936"/>
            <a:chExt cx="657" cy="252"/>
          </a:xfrm>
        </p:grpSpPr>
        <p:sp>
          <p:nvSpPr>
            <p:cNvPr id="148502" name="Text Box 19"/>
            <p:cNvSpPr txBox="1"/>
            <p:nvPr/>
          </p:nvSpPr>
          <p:spPr>
            <a:xfrm>
              <a:off x="1192" y="3936"/>
              <a:ext cx="657" cy="252"/>
            </a:xfrm>
            <a:prstGeom prst="rect">
              <a:avLst/>
            </a:prstGeom>
            <a:noFill/>
            <a:ln w="3175" cap="flat" cmpd="sng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0   = 0</a:t>
              </a:r>
              <a:endParaRPr sz="2000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48503" name="Group 56"/>
            <p:cNvGrpSpPr/>
            <p:nvPr/>
          </p:nvGrpSpPr>
          <p:grpSpPr>
            <a:xfrm>
              <a:off x="1256" y="3997"/>
              <a:ext cx="230" cy="145"/>
              <a:chOff x="1823" y="3909"/>
              <a:chExt cx="160" cy="145"/>
            </a:xfrm>
          </p:grpSpPr>
          <p:sp>
            <p:nvSpPr>
              <p:cNvPr id="148504" name="Line 21"/>
              <p:cNvSpPr/>
              <p:nvPr/>
            </p:nvSpPr>
            <p:spPr>
              <a:xfrm>
                <a:off x="198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05" name="Line 21"/>
              <p:cNvSpPr/>
              <p:nvPr/>
            </p:nvSpPr>
            <p:spPr>
              <a:xfrm>
                <a:off x="182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6" name="Group 64"/>
          <p:cNvGrpSpPr/>
          <p:nvPr/>
        </p:nvGrpSpPr>
        <p:grpSpPr>
          <a:xfrm>
            <a:off x="2200910" y="6159500"/>
            <a:ext cx="1819910" cy="398642"/>
            <a:chOff x="2960" y="3840"/>
            <a:chExt cx="1193" cy="251"/>
          </a:xfrm>
        </p:grpSpPr>
        <p:sp>
          <p:nvSpPr>
            <p:cNvPr id="148507" name="Text Box 19"/>
            <p:cNvSpPr txBox="1"/>
            <p:nvPr/>
          </p:nvSpPr>
          <p:spPr>
            <a:xfrm>
              <a:off x="2960" y="3840"/>
              <a:ext cx="1193" cy="251"/>
            </a:xfrm>
            <a:prstGeom prst="rect">
              <a:avLst/>
            </a:prstGeom>
            <a:noFill/>
            <a:ln w="3175" cap="flat" cmpd="sng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a   = a  (a &gt; 0)</a:t>
              </a:r>
              <a:endParaRPr sz="2000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48508" name="Group 60"/>
            <p:cNvGrpSpPr/>
            <p:nvPr/>
          </p:nvGrpSpPr>
          <p:grpSpPr>
            <a:xfrm>
              <a:off x="3071" y="3909"/>
              <a:ext cx="160" cy="145"/>
              <a:chOff x="1823" y="3909"/>
              <a:chExt cx="160" cy="145"/>
            </a:xfrm>
          </p:grpSpPr>
          <p:sp>
            <p:nvSpPr>
              <p:cNvPr id="148509" name="Line 21"/>
              <p:cNvSpPr/>
              <p:nvPr/>
            </p:nvSpPr>
            <p:spPr>
              <a:xfrm>
                <a:off x="198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10" name="Line 21"/>
              <p:cNvSpPr/>
              <p:nvPr/>
            </p:nvSpPr>
            <p:spPr>
              <a:xfrm>
                <a:off x="182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48511" name="Line 65"/>
          <p:cNvSpPr/>
          <p:nvPr/>
        </p:nvSpPr>
        <p:spPr>
          <a:xfrm>
            <a:off x="6337300" y="5664200"/>
            <a:ext cx="0" cy="0"/>
          </a:xfrm>
          <a:prstGeom prst="line">
            <a:avLst/>
          </a:prstGeom>
          <a:ln w="9525">
            <a:noFill/>
          </a:ln>
        </p:spPr>
      </p:sp>
      <p:grpSp>
        <p:nvGrpSpPr>
          <p:cNvPr id="8" name="Group 77"/>
          <p:cNvGrpSpPr/>
          <p:nvPr/>
        </p:nvGrpSpPr>
        <p:grpSpPr>
          <a:xfrm>
            <a:off x="4117340" y="6159500"/>
            <a:ext cx="1979359" cy="398463"/>
            <a:chOff x="3248" y="3840"/>
            <a:chExt cx="1387" cy="251"/>
          </a:xfrm>
        </p:grpSpPr>
        <p:sp>
          <p:nvSpPr>
            <p:cNvPr id="148513" name="Text Box 19"/>
            <p:cNvSpPr txBox="1"/>
            <p:nvPr/>
          </p:nvSpPr>
          <p:spPr>
            <a:xfrm>
              <a:off x="3248" y="3840"/>
              <a:ext cx="1387" cy="251"/>
            </a:xfrm>
            <a:prstGeom prst="rect">
              <a:avLst/>
            </a:prstGeom>
            <a:noFill/>
            <a:ln w="3175" cap="flat" cmpd="sng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a   = - a  (a &lt; 0)</a:t>
              </a:r>
              <a:endParaRPr sz="2000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48514" name="Group 74"/>
            <p:cNvGrpSpPr/>
            <p:nvPr/>
          </p:nvGrpSpPr>
          <p:grpSpPr>
            <a:xfrm>
              <a:off x="3341" y="3909"/>
              <a:ext cx="191" cy="145"/>
              <a:chOff x="1823" y="3909"/>
              <a:chExt cx="160" cy="145"/>
            </a:xfrm>
          </p:grpSpPr>
          <p:sp>
            <p:nvSpPr>
              <p:cNvPr id="148515" name="Line 21"/>
              <p:cNvSpPr/>
              <p:nvPr/>
            </p:nvSpPr>
            <p:spPr>
              <a:xfrm>
                <a:off x="198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16" name="Line 21"/>
              <p:cNvSpPr/>
              <p:nvPr/>
            </p:nvSpPr>
            <p:spPr>
              <a:xfrm>
                <a:off x="182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0" name="Group 88"/>
          <p:cNvGrpSpPr/>
          <p:nvPr/>
        </p:nvGrpSpPr>
        <p:grpSpPr>
          <a:xfrm>
            <a:off x="6164580" y="6159500"/>
            <a:ext cx="1124585" cy="398780"/>
            <a:chOff x="4696" y="3936"/>
            <a:chExt cx="785" cy="251"/>
          </a:xfrm>
        </p:grpSpPr>
        <p:sp>
          <p:nvSpPr>
            <p:cNvPr id="148518" name="Text Box 19"/>
            <p:cNvSpPr txBox="1"/>
            <p:nvPr/>
          </p:nvSpPr>
          <p:spPr>
            <a:xfrm>
              <a:off x="4696" y="3936"/>
              <a:ext cx="785" cy="251"/>
            </a:xfrm>
            <a:prstGeom prst="rect">
              <a:avLst/>
            </a:prstGeom>
            <a:noFill/>
            <a:ln w="3175" cap="flat" cmpd="sng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a  = - a</a:t>
              </a:r>
              <a:endParaRPr sz="2000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48519" name="Group 82"/>
            <p:cNvGrpSpPr/>
            <p:nvPr/>
          </p:nvGrpSpPr>
          <p:grpSpPr>
            <a:xfrm>
              <a:off x="4760" y="3989"/>
              <a:ext cx="124" cy="145"/>
              <a:chOff x="1823" y="3909"/>
              <a:chExt cx="86" cy="145"/>
            </a:xfrm>
          </p:grpSpPr>
          <p:sp>
            <p:nvSpPr>
              <p:cNvPr id="148520" name="Line 21"/>
              <p:cNvSpPr/>
              <p:nvPr/>
            </p:nvSpPr>
            <p:spPr>
              <a:xfrm>
                <a:off x="1909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21" name="Line 21"/>
              <p:cNvSpPr/>
              <p:nvPr/>
            </p:nvSpPr>
            <p:spPr>
              <a:xfrm>
                <a:off x="182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8522" name="Group 85"/>
            <p:cNvGrpSpPr/>
            <p:nvPr/>
          </p:nvGrpSpPr>
          <p:grpSpPr>
            <a:xfrm>
              <a:off x="5087" y="3989"/>
              <a:ext cx="226" cy="145"/>
              <a:chOff x="1783" y="3909"/>
              <a:chExt cx="157" cy="145"/>
            </a:xfrm>
          </p:grpSpPr>
          <p:sp>
            <p:nvSpPr>
              <p:cNvPr id="148523" name="Line 21"/>
              <p:cNvSpPr/>
              <p:nvPr/>
            </p:nvSpPr>
            <p:spPr>
              <a:xfrm>
                <a:off x="1940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24" name="Line 21"/>
              <p:cNvSpPr/>
              <p:nvPr/>
            </p:nvSpPr>
            <p:spPr>
              <a:xfrm>
                <a:off x="1783" y="3909"/>
                <a:ext cx="0" cy="145"/>
              </a:xfrm>
              <a:prstGeom prst="line">
                <a:avLst/>
              </a:prstGeom>
              <a:ln w="3175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3" name="Group 119"/>
          <p:cNvGrpSpPr/>
          <p:nvPr/>
        </p:nvGrpSpPr>
        <p:grpSpPr>
          <a:xfrm>
            <a:off x="7429500" y="6159500"/>
            <a:ext cx="1686560" cy="706755"/>
            <a:chOff x="4856" y="3936"/>
            <a:chExt cx="1025" cy="445"/>
          </a:xfrm>
        </p:grpSpPr>
        <p:sp>
          <p:nvSpPr>
            <p:cNvPr id="148526" name="Text Box 19"/>
            <p:cNvSpPr txBox="1"/>
            <p:nvPr/>
          </p:nvSpPr>
          <p:spPr>
            <a:xfrm>
              <a:off x="4856" y="3936"/>
              <a:ext cx="1025" cy="445"/>
            </a:xfrm>
            <a:prstGeom prst="rect">
              <a:avLst/>
            </a:prstGeom>
            <a:noFill/>
            <a:ln w="3175" cap="flat" cmpd="sng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r>
                <a:rPr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 &lt; b      a &gt; b (a, b l</a:t>
              </a:r>
              <a:r>
                <a:rPr sz="2000" dirty="0" err="1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số âm</a:t>
              </a:r>
              <a:r>
                <a:rPr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sz="2000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527" name="Line 21"/>
            <p:cNvSpPr/>
            <p:nvPr/>
          </p:nvSpPr>
          <p:spPr>
            <a:xfrm>
              <a:off x="5030" y="3997"/>
              <a:ext cx="0" cy="145"/>
            </a:xfrm>
            <a:prstGeom prst="line">
              <a:avLst/>
            </a:prstGeom>
            <a:ln w="31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28" name="Line 21"/>
            <p:cNvSpPr/>
            <p:nvPr/>
          </p:nvSpPr>
          <p:spPr>
            <a:xfrm>
              <a:off x="4876" y="3997"/>
              <a:ext cx="0" cy="145"/>
            </a:xfrm>
            <a:prstGeom prst="line">
              <a:avLst/>
            </a:prstGeom>
            <a:ln w="31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29" name="Line 21"/>
            <p:cNvSpPr/>
            <p:nvPr/>
          </p:nvSpPr>
          <p:spPr>
            <a:xfrm>
              <a:off x="5259" y="3989"/>
              <a:ext cx="0" cy="145"/>
            </a:xfrm>
            <a:prstGeom prst="line">
              <a:avLst/>
            </a:prstGeom>
            <a:ln w="31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30" name="Line 21"/>
            <p:cNvSpPr/>
            <p:nvPr/>
          </p:nvSpPr>
          <p:spPr>
            <a:xfrm>
              <a:off x="5149" y="3997"/>
              <a:ext cx="0" cy="145"/>
            </a:xfrm>
            <a:prstGeom prst="line">
              <a:avLst/>
            </a:prstGeom>
            <a:ln w="31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31" name="AutoShape 117"/>
            <p:cNvSpPr/>
            <p:nvPr/>
          </p:nvSpPr>
          <p:spPr>
            <a:xfrm>
              <a:off x="5283" y="4040"/>
              <a:ext cx="151" cy="9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3175" cap="flat" cmpd="sng">
              <a:solidFill>
                <a:srgbClr val="00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just" eaLnBrk="1" hangingPunct="1">
                <a:spcBef>
                  <a:spcPct val="50000"/>
                </a:spcBef>
                <a:buFont typeface="Wingdings" panose="05000000000000000000" pitchFamily="2" charset="2"/>
              </a:pPr>
              <a:endParaRPr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4" name="Group 158"/>
          <p:cNvGrpSpPr/>
          <p:nvPr/>
        </p:nvGrpSpPr>
        <p:grpSpPr>
          <a:xfrm>
            <a:off x="1181100" y="1016000"/>
            <a:ext cx="812800" cy="3797300"/>
            <a:chOff x="744" y="640"/>
            <a:chExt cx="512" cy="2392"/>
          </a:xfrm>
        </p:grpSpPr>
        <p:sp>
          <p:nvSpPr>
            <p:cNvPr id="148535" name="Line 127"/>
            <p:cNvSpPr/>
            <p:nvPr/>
          </p:nvSpPr>
          <p:spPr>
            <a:xfrm flipH="1">
              <a:off x="744" y="640"/>
              <a:ext cx="400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36" name="Line 130"/>
            <p:cNvSpPr/>
            <p:nvPr/>
          </p:nvSpPr>
          <p:spPr>
            <a:xfrm>
              <a:off x="752" y="3032"/>
              <a:ext cx="504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5" name="Group 159"/>
          <p:cNvGrpSpPr/>
          <p:nvPr/>
        </p:nvGrpSpPr>
        <p:grpSpPr>
          <a:xfrm>
            <a:off x="4702175" y="454025"/>
            <a:ext cx="1533525" cy="1039495"/>
            <a:chOff x="2880" y="264"/>
            <a:chExt cx="1048" cy="712"/>
          </a:xfrm>
        </p:grpSpPr>
        <p:sp>
          <p:nvSpPr>
            <p:cNvPr id="148538" name="Line 134"/>
            <p:cNvSpPr/>
            <p:nvPr/>
          </p:nvSpPr>
          <p:spPr>
            <a:xfrm>
              <a:off x="2880" y="264"/>
              <a:ext cx="0" cy="232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39" name="Line 135"/>
            <p:cNvSpPr/>
            <p:nvPr/>
          </p:nvSpPr>
          <p:spPr>
            <a:xfrm>
              <a:off x="3136" y="616"/>
              <a:ext cx="776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48540" name="Group 139"/>
            <p:cNvGrpSpPr/>
            <p:nvPr/>
          </p:nvGrpSpPr>
          <p:grpSpPr>
            <a:xfrm>
              <a:off x="2888" y="792"/>
              <a:ext cx="1040" cy="184"/>
              <a:chOff x="2888" y="792"/>
              <a:chExt cx="1040" cy="184"/>
            </a:xfrm>
          </p:grpSpPr>
          <p:sp>
            <p:nvSpPr>
              <p:cNvPr id="148541" name="Line 136"/>
              <p:cNvSpPr/>
              <p:nvPr/>
            </p:nvSpPr>
            <p:spPr>
              <a:xfrm>
                <a:off x="2896" y="792"/>
                <a:ext cx="0" cy="184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42" name="Line 137"/>
              <p:cNvSpPr/>
              <p:nvPr/>
            </p:nvSpPr>
            <p:spPr>
              <a:xfrm>
                <a:off x="2888" y="976"/>
                <a:ext cx="1040" cy="0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7" name="Group 143"/>
          <p:cNvGrpSpPr/>
          <p:nvPr/>
        </p:nvGrpSpPr>
        <p:grpSpPr>
          <a:xfrm>
            <a:off x="2436813" y="1806575"/>
            <a:ext cx="5475288" cy="603250"/>
            <a:chOff x="1535" y="1138"/>
            <a:chExt cx="3449" cy="380"/>
          </a:xfrm>
        </p:grpSpPr>
        <p:sp>
          <p:nvSpPr>
            <p:cNvPr id="148544" name="Line 140"/>
            <p:cNvSpPr/>
            <p:nvPr/>
          </p:nvSpPr>
          <p:spPr>
            <a:xfrm flipH="1">
              <a:off x="1535" y="1138"/>
              <a:ext cx="2794" cy="368"/>
            </a:xfrm>
            <a:prstGeom prst="line">
              <a:avLst/>
            </a:prstGeom>
            <a:ln w="28575" cap="flat" cmpd="sng">
              <a:solidFill>
                <a:srgbClr val="C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45" name="Line 141"/>
            <p:cNvSpPr/>
            <p:nvPr/>
          </p:nvSpPr>
          <p:spPr>
            <a:xfrm flipH="1">
              <a:off x="3120" y="1138"/>
              <a:ext cx="1220" cy="380"/>
            </a:xfrm>
            <a:prstGeom prst="line">
              <a:avLst/>
            </a:prstGeom>
            <a:ln w="28575" cap="flat" cmpd="sng">
              <a:solidFill>
                <a:srgbClr val="C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46" name="Line 142"/>
            <p:cNvSpPr/>
            <p:nvPr/>
          </p:nvSpPr>
          <p:spPr>
            <a:xfrm>
              <a:off x="4340" y="1138"/>
              <a:ext cx="644" cy="371"/>
            </a:xfrm>
            <a:prstGeom prst="line">
              <a:avLst/>
            </a:prstGeom>
            <a:ln w="28575" cap="flat" cmpd="sng">
              <a:solidFill>
                <a:srgbClr val="C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8" name="Group 160"/>
          <p:cNvGrpSpPr/>
          <p:nvPr/>
        </p:nvGrpSpPr>
        <p:grpSpPr>
          <a:xfrm>
            <a:off x="4889500" y="4025900"/>
            <a:ext cx="1549400" cy="1371600"/>
            <a:chOff x="3080" y="2536"/>
            <a:chExt cx="976" cy="864"/>
          </a:xfrm>
        </p:grpSpPr>
        <p:grpSp>
          <p:nvGrpSpPr>
            <p:cNvPr id="148548" name="Group 148"/>
            <p:cNvGrpSpPr/>
            <p:nvPr/>
          </p:nvGrpSpPr>
          <p:grpSpPr>
            <a:xfrm>
              <a:off x="3080" y="2536"/>
              <a:ext cx="904" cy="240"/>
              <a:chOff x="3064" y="2528"/>
              <a:chExt cx="904" cy="240"/>
            </a:xfrm>
          </p:grpSpPr>
          <p:sp>
            <p:nvSpPr>
              <p:cNvPr id="148549" name="Line 144"/>
              <p:cNvSpPr/>
              <p:nvPr/>
            </p:nvSpPr>
            <p:spPr>
              <a:xfrm>
                <a:off x="3072" y="2528"/>
                <a:ext cx="0" cy="240"/>
              </a:xfrm>
              <a:prstGeom prst="line">
                <a:avLst/>
              </a:prstGeom>
              <a:ln w="38100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50" name="Line 145"/>
              <p:cNvSpPr/>
              <p:nvPr/>
            </p:nvSpPr>
            <p:spPr>
              <a:xfrm>
                <a:off x="3064" y="2536"/>
                <a:ext cx="904" cy="0"/>
              </a:xfrm>
              <a:prstGeom prst="line">
                <a:avLst/>
              </a:prstGeom>
              <a:ln w="38100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48551" name="Line 147"/>
            <p:cNvSpPr/>
            <p:nvPr/>
          </p:nvSpPr>
          <p:spPr>
            <a:xfrm>
              <a:off x="3248" y="2984"/>
              <a:ext cx="808" cy="0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48552" name="Group 152"/>
            <p:cNvGrpSpPr/>
            <p:nvPr/>
          </p:nvGrpSpPr>
          <p:grpSpPr>
            <a:xfrm>
              <a:off x="3120" y="3280"/>
              <a:ext cx="912" cy="120"/>
              <a:chOff x="3112" y="3280"/>
              <a:chExt cx="912" cy="120"/>
            </a:xfrm>
          </p:grpSpPr>
          <p:sp>
            <p:nvSpPr>
              <p:cNvPr id="148553" name="Line 150"/>
              <p:cNvSpPr/>
              <p:nvPr/>
            </p:nvSpPr>
            <p:spPr>
              <a:xfrm>
                <a:off x="3112" y="3280"/>
                <a:ext cx="0" cy="120"/>
              </a:xfrm>
              <a:prstGeom prst="line">
                <a:avLst/>
              </a:prstGeom>
              <a:ln w="38100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8554" name="Line 151"/>
              <p:cNvSpPr/>
              <p:nvPr/>
            </p:nvSpPr>
            <p:spPr>
              <a:xfrm>
                <a:off x="3112" y="3392"/>
                <a:ext cx="912" cy="0"/>
              </a:xfrm>
              <a:prstGeom prst="line">
                <a:avLst/>
              </a:prstGeom>
              <a:ln w="38100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1" name="Group 161"/>
          <p:cNvGrpSpPr/>
          <p:nvPr/>
        </p:nvGrpSpPr>
        <p:grpSpPr>
          <a:xfrm>
            <a:off x="1574800" y="5562600"/>
            <a:ext cx="6959600" cy="609600"/>
            <a:chOff x="992" y="3504"/>
            <a:chExt cx="4384" cy="384"/>
          </a:xfrm>
        </p:grpSpPr>
        <p:sp>
          <p:nvSpPr>
            <p:cNvPr id="148556" name="Line 153"/>
            <p:cNvSpPr/>
            <p:nvPr/>
          </p:nvSpPr>
          <p:spPr>
            <a:xfrm flipH="1">
              <a:off x="992" y="3504"/>
              <a:ext cx="3480" cy="368"/>
            </a:xfrm>
            <a:prstGeom prst="line">
              <a:avLst/>
            </a:prstGeom>
            <a:ln w="285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57" name="Line 154"/>
            <p:cNvSpPr/>
            <p:nvPr/>
          </p:nvSpPr>
          <p:spPr>
            <a:xfrm flipH="1">
              <a:off x="2324" y="3504"/>
              <a:ext cx="2148" cy="376"/>
            </a:xfrm>
            <a:prstGeom prst="line">
              <a:avLst/>
            </a:prstGeom>
            <a:ln w="285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58" name="Line 155"/>
            <p:cNvSpPr/>
            <p:nvPr/>
          </p:nvSpPr>
          <p:spPr>
            <a:xfrm flipH="1">
              <a:off x="3288" y="3504"/>
              <a:ext cx="1184" cy="368"/>
            </a:xfrm>
            <a:prstGeom prst="line">
              <a:avLst/>
            </a:prstGeom>
            <a:ln w="285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59" name="Line 156"/>
            <p:cNvSpPr/>
            <p:nvPr/>
          </p:nvSpPr>
          <p:spPr>
            <a:xfrm rot="10800000">
              <a:off x="4472" y="3504"/>
              <a:ext cx="1" cy="368"/>
            </a:xfrm>
            <a:prstGeom prst="line">
              <a:avLst/>
            </a:prstGeom>
            <a:ln w="285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8560" name="Line 157"/>
            <p:cNvSpPr/>
            <p:nvPr/>
          </p:nvSpPr>
          <p:spPr>
            <a:xfrm>
              <a:off x="4472" y="3504"/>
              <a:ext cx="904" cy="384"/>
            </a:xfrm>
            <a:prstGeom prst="line">
              <a:avLst/>
            </a:prstGeom>
            <a:ln w="28575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bldLvl="0" animBg="1"/>
      <p:bldP spid="53269" grpId="0" bldLvl="0" animBg="1"/>
      <p:bldP spid="53271" grpId="0" bldLvl="0" animBg="1"/>
      <p:bldP spid="53273" grpId="0" bldLvl="0" animBg="1"/>
      <p:bldP spid="53275" grpId="0" bldLvl="0" animBg="1"/>
      <p:bldP spid="53279" grpId="0" bldLvl="0" animBg="1"/>
      <p:bldP spid="53291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3" name="Rectangles 39952"/>
          <p:cNvSpPr/>
          <p:nvPr/>
        </p:nvSpPr>
        <p:spPr>
          <a:xfrm>
            <a:off x="2488565" y="225425"/>
            <a:ext cx="4673600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5000" lnSpcReduction="10000"/>
            <a:scene3d>
              <a:camera prst="orthographicFront"/>
              <a:lightRig rig="threePt" dir="t"/>
            </a:scene3d>
          </a:bodyPr>
          <a:lstStyle/>
          <a:p>
            <a:pPr algn="ctr" eaLnBrk="0" hangingPunct="0"/>
            <a:r>
              <a:rPr lang="en-US" sz="3600" b="1" spc="-36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NHÓM</a:t>
            </a:r>
          </a:p>
        </p:txBody>
      </p:sp>
      <p:sp>
        <p:nvSpPr>
          <p:cNvPr id="39954" name="Text Box 39953"/>
          <p:cNvSpPr txBox="1"/>
          <p:nvPr/>
        </p:nvSpPr>
        <p:spPr>
          <a:xfrm>
            <a:off x="642938" y="685800"/>
            <a:ext cx="81692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và chọn câu trả lời đúng trong các câu sau</a:t>
            </a:r>
            <a:r>
              <a:rPr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x-none" sz="2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999" name="Group 39998"/>
          <p:cNvGrpSpPr/>
          <p:nvPr/>
        </p:nvGrpSpPr>
        <p:grpSpPr>
          <a:xfrm>
            <a:off x="71438" y="1062038"/>
            <a:ext cx="8853487" cy="1073150"/>
            <a:chOff x="45" y="669"/>
            <a:chExt cx="5577" cy="676"/>
          </a:xfrm>
        </p:grpSpPr>
        <p:grpSp>
          <p:nvGrpSpPr>
            <p:cNvPr id="39996" name="Group 39995"/>
            <p:cNvGrpSpPr/>
            <p:nvPr/>
          </p:nvGrpSpPr>
          <p:grpSpPr>
            <a:xfrm>
              <a:off x="864" y="1053"/>
              <a:ext cx="4005" cy="292"/>
              <a:chOff x="987" y="843"/>
              <a:chExt cx="4005" cy="292"/>
            </a:xfrm>
          </p:grpSpPr>
          <p:sp>
            <p:nvSpPr>
              <p:cNvPr id="39964" name="Text Box 21"/>
              <p:cNvSpPr txBox="1"/>
              <p:nvPr/>
            </p:nvSpPr>
            <p:spPr>
              <a:xfrm>
                <a:off x="987" y="843"/>
                <a:ext cx="240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</a:p>
            </p:txBody>
          </p:sp>
          <p:sp>
            <p:nvSpPr>
              <p:cNvPr id="39965" name="Text Box 22"/>
              <p:cNvSpPr txBox="1"/>
              <p:nvPr/>
            </p:nvSpPr>
            <p:spPr>
              <a:xfrm>
                <a:off x="3456" y="864"/>
                <a:ext cx="2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</a:p>
            </p:txBody>
          </p:sp>
          <p:sp>
            <p:nvSpPr>
              <p:cNvPr id="39966" name="Text Box 23"/>
              <p:cNvSpPr txBox="1"/>
              <p:nvPr/>
            </p:nvSpPr>
            <p:spPr>
              <a:xfrm>
                <a:off x="4752" y="864"/>
                <a:ext cx="2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  <p:sp>
            <p:nvSpPr>
              <p:cNvPr id="39967" name="Text Box 24"/>
              <p:cNvSpPr txBox="1"/>
              <p:nvPr/>
            </p:nvSpPr>
            <p:spPr>
              <a:xfrm>
                <a:off x="2064" y="864"/>
                <a:ext cx="2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</p:txBody>
          </p:sp>
        </p:grpSp>
        <p:grpSp>
          <p:nvGrpSpPr>
            <p:cNvPr id="39994" name="Group 39993"/>
            <p:cNvGrpSpPr/>
            <p:nvPr/>
          </p:nvGrpSpPr>
          <p:grpSpPr>
            <a:xfrm>
              <a:off x="45" y="669"/>
              <a:ext cx="5577" cy="671"/>
              <a:chOff x="183" y="480"/>
              <a:chExt cx="5577" cy="671"/>
            </a:xfrm>
          </p:grpSpPr>
          <p:sp>
            <p:nvSpPr>
              <p:cNvPr id="39957" name="Rectangle 14"/>
              <p:cNvSpPr/>
              <p:nvPr/>
            </p:nvSpPr>
            <p:spPr>
              <a:xfrm>
                <a:off x="990" y="840"/>
                <a:ext cx="237" cy="287"/>
              </a:xfrm>
              <a:prstGeom prst="rect">
                <a:avLst/>
              </a:prstGeom>
              <a:noFill/>
              <a:ln w="28575" cap="flat" cmpd="sng">
                <a:solidFill>
                  <a:srgbClr val="00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sz="2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993" name="Group 39992"/>
              <p:cNvGrpSpPr/>
              <p:nvPr/>
            </p:nvGrpSpPr>
            <p:grpSpPr>
              <a:xfrm>
                <a:off x="183" y="480"/>
                <a:ext cx="5577" cy="671"/>
                <a:chOff x="45" y="672"/>
                <a:chExt cx="5577" cy="671"/>
              </a:xfrm>
            </p:grpSpPr>
            <p:sp>
              <p:nvSpPr>
                <p:cNvPr id="39955" name="Text Box 12"/>
                <p:cNvSpPr txBox="1"/>
                <p:nvPr/>
              </p:nvSpPr>
              <p:spPr>
                <a:xfrm>
                  <a:off x="45" y="672"/>
                  <a:ext cx="1056" cy="29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342900" indent="-342900">
                    <a:lnSpc>
                      <a:spcPct val="110000"/>
                    </a:lnSpc>
                  </a:pPr>
                  <a:r>
                    <a:rPr sz="2200" err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r>
                    <a:rPr lang="en-US" sz="2200" err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â</a:t>
                  </a:r>
                  <a:r>
                    <a:rPr sz="2200" err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</a:t>
                  </a:r>
                  <a:r>
                    <a:rPr sz="2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1:</a:t>
                  </a:r>
                  <a:endParaRPr sz="220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56" name="Text Box 13"/>
                <p:cNvSpPr txBox="1"/>
                <p:nvPr/>
              </p:nvSpPr>
              <p:spPr>
                <a:xfrm>
                  <a:off x="144" y="1056"/>
                  <a:ext cx="168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</a:t>
                  </a:r>
                  <a:r>
                    <a:rPr lang="en-US"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</a:t>
                  </a: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3         5</a:t>
                  </a:r>
                  <a:endParaRPr sz="220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58" name="Text Box 15"/>
                <p:cNvSpPr txBox="1"/>
                <p:nvPr/>
              </p:nvSpPr>
              <p:spPr>
                <a:xfrm>
                  <a:off x="2781" y="1068"/>
                  <a:ext cx="1680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n-US"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</a:t>
                  </a: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- 3        - 5</a:t>
                  </a:r>
                  <a:endParaRPr sz="220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59" name="Rectangle 16"/>
                <p:cNvSpPr/>
                <p:nvPr/>
              </p:nvSpPr>
              <p:spPr>
                <a:xfrm>
                  <a:off x="3321" y="1050"/>
                  <a:ext cx="237" cy="287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66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sz="2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60" name="Text Box 17"/>
                <p:cNvSpPr txBox="1"/>
                <p:nvPr/>
              </p:nvSpPr>
              <p:spPr>
                <a:xfrm>
                  <a:off x="1488" y="1056"/>
                  <a:ext cx="1632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n-US"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</a:t>
                  </a: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4        - 6</a:t>
                  </a:r>
                  <a:endParaRPr sz="220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61" name="Rectangle 18"/>
                <p:cNvSpPr/>
                <p:nvPr/>
              </p:nvSpPr>
              <p:spPr>
                <a:xfrm>
                  <a:off x="1947" y="1056"/>
                  <a:ext cx="237" cy="287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66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sz="2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62" name="Text Box 19"/>
                <p:cNvSpPr txBox="1"/>
                <p:nvPr/>
              </p:nvSpPr>
              <p:spPr>
                <a:xfrm>
                  <a:off x="4086" y="1056"/>
                  <a:ext cx="1536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just" eaLnBrk="0" hangingPunct="0">
                    <a:spcBef>
                      <a:spcPct val="50000"/>
                    </a:spcBef>
                  </a:pPr>
                  <a:r>
                    <a:rPr lang="en-US"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</a:t>
                  </a: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10         -10</a:t>
                  </a:r>
                  <a:endParaRPr sz="220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63" name="Rectangle 20"/>
                <p:cNvSpPr/>
                <p:nvPr/>
              </p:nvSpPr>
              <p:spPr>
                <a:xfrm>
                  <a:off x="4626" y="1050"/>
                  <a:ext cx="237" cy="287"/>
                </a:xfrm>
                <a:prstGeom prst="rect">
                  <a:avLst/>
                </a:prstGeom>
                <a:noFill/>
                <a:ln w="28575" cap="flat" cmpd="sng">
                  <a:solidFill>
                    <a:srgbClr val="000066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sz="2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968" name="Text Box 25"/>
                <p:cNvSpPr txBox="1"/>
                <p:nvPr/>
              </p:nvSpPr>
              <p:spPr>
                <a:xfrm>
                  <a:off x="576" y="690"/>
                  <a:ext cx="3936" cy="2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just"/>
                  <a:r>
                    <a:rPr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</a:t>
                  </a:r>
                  <a:r>
                    <a:rPr lang="en-US"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ế</a:t>
                  </a:r>
                  <a:r>
                    <a:rPr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 qu</a:t>
                  </a:r>
                  <a:r>
                    <a:rPr lang="en-US"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ả</a:t>
                  </a:r>
                  <a:r>
                    <a:rPr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so s</a:t>
                  </a:r>
                  <a:r>
                    <a:rPr lang="en-US"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á</a:t>
                  </a:r>
                  <a:r>
                    <a:rPr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nh n</a:t>
                  </a:r>
                  <a:r>
                    <a:rPr lang="en-US"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à</a:t>
                  </a:r>
                  <a:r>
                    <a:rPr sz="220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 sau</a:t>
                  </a: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đâ</a:t>
                  </a: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 </a:t>
                  </a:r>
                  <a:r>
                    <a:rPr sz="2200" b="1" err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sai</a:t>
                  </a:r>
                  <a:r>
                    <a:rPr sz="220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?</a:t>
                  </a:r>
                  <a:endParaRPr sz="2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100378" name="Oval 26"/>
          <p:cNvSpPr/>
          <p:nvPr/>
        </p:nvSpPr>
        <p:spPr>
          <a:xfrm>
            <a:off x="4409123" y="1704975"/>
            <a:ext cx="442912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641" name="Oval 9"/>
          <p:cNvSpPr/>
          <p:nvPr/>
        </p:nvSpPr>
        <p:spPr>
          <a:xfrm>
            <a:off x="404495" y="2738438"/>
            <a:ext cx="45720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997" name="Group 39996"/>
          <p:cNvGrpSpPr/>
          <p:nvPr/>
        </p:nvGrpSpPr>
        <p:grpSpPr>
          <a:xfrm>
            <a:off x="100013" y="2262188"/>
            <a:ext cx="6819900" cy="1387475"/>
            <a:chOff x="63" y="1425"/>
            <a:chExt cx="4296" cy="874"/>
          </a:xfrm>
        </p:grpSpPr>
        <p:sp>
          <p:nvSpPr>
            <p:cNvPr id="39970" name="Text Box 4"/>
            <p:cNvSpPr txBox="1"/>
            <p:nvPr/>
          </p:nvSpPr>
          <p:spPr>
            <a:xfrm>
              <a:off x="276" y="1728"/>
              <a:ext cx="1671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2000 = -2000 </a:t>
              </a:r>
            </a:p>
          </p:txBody>
        </p:sp>
        <p:sp>
          <p:nvSpPr>
            <p:cNvPr id="39971" name="Text Box 5"/>
            <p:cNvSpPr txBox="1"/>
            <p:nvPr/>
          </p:nvSpPr>
          <p:spPr>
            <a:xfrm>
              <a:off x="2694" y="2028"/>
              <a:ext cx="1574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2000 = 2000 </a:t>
              </a:r>
            </a:p>
          </p:txBody>
        </p:sp>
        <p:sp>
          <p:nvSpPr>
            <p:cNvPr id="39972" name="Text Box 6"/>
            <p:cNvSpPr txBox="1"/>
            <p:nvPr/>
          </p:nvSpPr>
          <p:spPr>
            <a:xfrm>
              <a:off x="291" y="2025"/>
              <a:ext cx="1200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-10 = 10;</a:t>
              </a:r>
            </a:p>
          </p:txBody>
        </p:sp>
        <p:sp>
          <p:nvSpPr>
            <p:cNvPr id="39973" name="Text Box 7"/>
            <p:cNvSpPr txBox="1"/>
            <p:nvPr/>
          </p:nvSpPr>
          <p:spPr>
            <a:xfrm>
              <a:off x="2682" y="1743"/>
              <a:ext cx="1659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-2013 = 2013</a:t>
              </a:r>
            </a:p>
          </p:txBody>
        </p:sp>
        <p:sp>
          <p:nvSpPr>
            <p:cNvPr id="39974" name="Text Box 8"/>
            <p:cNvSpPr txBox="1"/>
            <p:nvPr/>
          </p:nvSpPr>
          <p:spPr>
            <a:xfrm>
              <a:off x="615" y="1425"/>
              <a:ext cx="3744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/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ế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 qu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ả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 sau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đâ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</a:t>
              </a:r>
              <a:r>
                <a:rPr sz="2200" b="1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76" name="Rectangle 10"/>
            <p:cNvSpPr/>
            <p:nvPr/>
          </p:nvSpPr>
          <p:spPr>
            <a:xfrm>
              <a:off x="63" y="1430"/>
              <a:ext cx="579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sz="220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20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</a:t>
              </a:r>
              <a:r>
                <a:rPr sz="220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sz="2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2:</a:t>
              </a:r>
            </a:p>
          </p:txBody>
        </p:sp>
      </p:grpSp>
      <p:sp>
        <p:nvSpPr>
          <p:cNvPr id="101386" name="Oval 10"/>
          <p:cNvSpPr/>
          <p:nvPr/>
        </p:nvSpPr>
        <p:spPr>
          <a:xfrm>
            <a:off x="323533" y="4354513"/>
            <a:ext cx="457200" cy="490537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001" name="Group 40000"/>
          <p:cNvGrpSpPr/>
          <p:nvPr/>
        </p:nvGrpSpPr>
        <p:grpSpPr>
          <a:xfrm>
            <a:off x="12700" y="3540443"/>
            <a:ext cx="5930900" cy="1244600"/>
            <a:chOff x="96" y="2271"/>
            <a:chExt cx="3736" cy="784"/>
          </a:xfrm>
        </p:grpSpPr>
        <p:sp>
          <p:nvSpPr>
            <p:cNvPr id="39980" name="Rectangle 14"/>
            <p:cNvSpPr/>
            <p:nvPr/>
          </p:nvSpPr>
          <p:spPr>
            <a:xfrm>
              <a:off x="2784" y="2544"/>
              <a:ext cx="687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- 95  </a:t>
              </a:r>
            </a:p>
          </p:txBody>
        </p:sp>
        <p:sp>
          <p:nvSpPr>
            <p:cNvPr id="39978" name="Rectangle 12"/>
            <p:cNvSpPr/>
            <p:nvPr/>
          </p:nvSpPr>
          <p:spPr>
            <a:xfrm>
              <a:off x="96" y="2271"/>
              <a:ext cx="3736" cy="321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algn="ctr">
                <a:lnSpc>
                  <a:spcPct val="120000"/>
                </a:lnSpc>
              </a:pPr>
              <a:r>
                <a:rPr sz="220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20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</a:t>
              </a:r>
              <a:r>
                <a:rPr sz="220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sz="2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3: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ố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nguy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ê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 nh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ỏ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nh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ấ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 c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ó</a:t>
              </a:r>
              <a:r>
                <a:rPr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hai chữ s</a:t>
              </a:r>
              <a:r>
                <a:rPr lang="en-US" sz="220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ố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</a:t>
              </a:r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à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39979" name="Rectangle 13"/>
            <p:cNvSpPr/>
            <p:nvPr/>
          </p:nvSpPr>
          <p:spPr>
            <a:xfrm>
              <a:off x="288" y="2544"/>
              <a:ext cx="741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- 10 </a:t>
              </a:r>
            </a:p>
          </p:txBody>
        </p:sp>
        <p:sp>
          <p:nvSpPr>
            <p:cNvPr id="39981" name="Rectangle 15"/>
            <p:cNvSpPr/>
            <p:nvPr/>
          </p:nvSpPr>
          <p:spPr>
            <a:xfrm>
              <a:off x="288" y="2784"/>
              <a:ext cx="731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- 99 </a:t>
              </a:r>
            </a:p>
          </p:txBody>
        </p:sp>
        <p:sp>
          <p:nvSpPr>
            <p:cNvPr id="39982" name="Rectangle 16"/>
            <p:cNvSpPr/>
            <p:nvPr/>
          </p:nvSpPr>
          <p:spPr>
            <a:xfrm>
              <a:off x="2787" y="2784"/>
              <a:ext cx="765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D.</a:t>
              </a:r>
              <a:r>
                <a:rPr sz="220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- 98</a:t>
              </a:r>
            </a:p>
          </p:txBody>
        </p:sp>
      </p:grpSp>
      <p:sp>
        <p:nvSpPr>
          <p:cNvPr id="39983" name="Rectangles 39982"/>
          <p:cNvSpPr/>
          <p:nvPr/>
        </p:nvSpPr>
        <p:spPr>
          <a:xfrm>
            <a:off x="158750" y="4819650"/>
            <a:ext cx="7620000" cy="14255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Arial" panose="020B0604020202020204" pitchFamily="34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609600" lvl="0" indent="-609600" algn="just">
              <a:lnSpc>
                <a:spcPct val="90000"/>
              </a:lnSpc>
              <a:buNone/>
            </a:pPr>
            <a:r>
              <a:rPr sz="2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sz="22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c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t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âp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h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s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nguy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sau, t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h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n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s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s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x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theo th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ự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sz="20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d</a:t>
            </a:r>
            <a:r>
              <a:rPr lang="en-US"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sz="220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lvl="0" indent="-609600" algn="just">
              <a:lnSpc>
                <a:spcPct val="90000"/>
              </a:lnSpc>
              <a:buFontTx/>
              <a:buNone/>
            </a:pPr>
            <a:r>
              <a:rPr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{2; -1 ; 5 ; 1 ; -2 ; 0}                 </a:t>
            </a:r>
            <a:r>
              <a:rPr lang="en-US"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{-6; -2; 0; 1; 3; 5}</a:t>
            </a:r>
          </a:p>
          <a:p>
            <a:pPr marL="609600" lvl="0" indent="-609600" algn="just">
              <a:lnSpc>
                <a:spcPct val="90000"/>
              </a:lnSpc>
              <a:buFontTx/>
              <a:buNone/>
            </a:pPr>
            <a:r>
              <a:rPr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{-2; -8; 0; 1; 2; 4}                     </a:t>
            </a:r>
            <a:r>
              <a:rPr lang="en-US"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sz="22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{0; 1; -2; 2; 5; -9}</a:t>
            </a:r>
          </a:p>
        </p:txBody>
      </p:sp>
      <p:sp>
        <p:nvSpPr>
          <p:cNvPr id="39984" name="Oval 39983"/>
          <p:cNvSpPr/>
          <p:nvPr/>
        </p:nvSpPr>
        <p:spPr>
          <a:xfrm>
            <a:off x="4322128" y="5467350"/>
            <a:ext cx="457200" cy="457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5" name="Rectangles 39984"/>
          <p:cNvSpPr/>
          <p:nvPr/>
        </p:nvSpPr>
        <p:spPr>
          <a:xfrm>
            <a:off x="8267700" y="2216150"/>
            <a:ext cx="366713" cy="4191000"/>
          </a:xfrm>
          <a:prstGeom prst="rect">
            <a:avLst/>
          </a:prstGeom>
          <a:gradFill rotWithShape="1">
            <a:gsLst>
              <a:gs pos="0">
                <a:srgbClr val="FF2919"/>
              </a:gs>
              <a:gs pos="100000">
                <a:srgbClr val="FFFF00"/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86" name="Text Box 39985"/>
          <p:cNvSpPr txBox="1"/>
          <p:nvPr/>
        </p:nvSpPr>
        <p:spPr>
          <a:xfrm>
            <a:off x="7620000" y="6451600"/>
            <a:ext cx="188118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i="1" err="1">
                <a:solidFill>
                  <a:srgbClr val="800000"/>
                </a:solidFill>
                <a:latin typeface="Arial" panose="020B0604020202020204" pitchFamily="34" charset="0"/>
              </a:rPr>
              <a:t>Cột thời gian</a:t>
            </a:r>
            <a:endParaRPr b="1" i="1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0002" name="Group 40001"/>
          <p:cNvGrpSpPr/>
          <p:nvPr/>
        </p:nvGrpSpPr>
        <p:grpSpPr>
          <a:xfrm>
            <a:off x="8272463" y="2209800"/>
            <a:ext cx="342900" cy="4176713"/>
            <a:chOff x="5136" y="1392"/>
            <a:chExt cx="216" cy="2631"/>
          </a:xfrm>
        </p:grpSpPr>
        <p:sp>
          <p:nvSpPr>
            <p:cNvPr id="39988" name="Rectangles 39987"/>
            <p:cNvSpPr/>
            <p:nvPr/>
          </p:nvSpPr>
          <p:spPr>
            <a:xfrm>
              <a:off x="5136" y="1392"/>
              <a:ext cx="216" cy="2631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90" name="Straight Connector 39989"/>
            <p:cNvSpPr/>
            <p:nvPr/>
          </p:nvSpPr>
          <p:spPr>
            <a:xfrm>
              <a:off x="5136" y="2269"/>
              <a:ext cx="21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991" name="Straight Connector 39990"/>
            <p:cNvSpPr/>
            <p:nvPr/>
          </p:nvSpPr>
          <p:spPr>
            <a:xfrm>
              <a:off x="5136" y="3171"/>
              <a:ext cx="21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9992" name="Explosion 1 39991"/>
          <p:cNvSpPr/>
          <p:nvPr/>
        </p:nvSpPr>
        <p:spPr>
          <a:xfrm>
            <a:off x="7981950" y="2590800"/>
            <a:ext cx="863600" cy="3527425"/>
          </a:xfrm>
          <a:prstGeom prst="irregularSeal1">
            <a:avLst/>
          </a:prstGeom>
          <a:solidFill>
            <a:srgbClr val="FFFF00"/>
          </a:solidFill>
          <a:ln w="952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2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</a:p>
          <a:p>
            <a:pPr algn="ctr"/>
            <a:r>
              <a:rPr sz="2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</a:p>
        </p:txBody>
      </p:sp>
      <p:sp>
        <p:nvSpPr>
          <p:cNvPr id="2" name="Action Button: Forward or Next 1">
            <a:hlinkClick r:id="rId2" action="ppaction://hlinksldjump"/>
          </p:cNvPr>
          <p:cNvSpPr/>
          <p:nvPr/>
        </p:nvSpPr>
        <p:spPr>
          <a:xfrm>
            <a:off x="8839200" y="0"/>
            <a:ext cx="304800" cy="152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8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2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20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"/>
                                        <p:tgtEl>
                                          <p:spTgt spid="3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39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5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3" dur="500"/>
                                        <p:tgtEl>
                                          <p:spTgt spid="39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5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8" grpId="0" bldLvl="0" animBg="1"/>
      <p:bldP spid="197641" grpId="0" bldLvl="0" animBg="1"/>
      <p:bldP spid="101386" grpId="0" bldLvl="0" animBg="1"/>
      <p:bldP spid="39983" grpId="1"/>
      <p:bldP spid="39986" grpId="0"/>
      <p:bldP spid="39986" grpId="1"/>
      <p:bldP spid="39992" grpId="0" bldLvl="0" animBg="1"/>
      <p:bldP spid="39992" grpId="1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2"/>
          <p:cNvGrpSpPr/>
          <p:nvPr/>
        </p:nvGrpSpPr>
        <p:grpSpPr>
          <a:xfrm>
            <a:off x="533400" y="5029200"/>
            <a:ext cx="228600" cy="685800"/>
            <a:chOff x="240" y="624"/>
            <a:chExt cx="96" cy="288"/>
          </a:xfrm>
        </p:grpSpPr>
        <p:sp>
          <p:nvSpPr>
            <p:cNvPr id="1169" name="Rectangle 3"/>
            <p:cNvSpPr/>
            <p:nvPr/>
          </p:nvSpPr>
          <p:spPr>
            <a:xfrm rot="-54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0" name="Rectangle 4"/>
            <p:cNvSpPr/>
            <p:nvPr/>
          </p:nvSpPr>
          <p:spPr>
            <a:xfrm rot="-5400000" flipH="1">
              <a:off x="162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76200" y="5334000"/>
            <a:ext cx="8610600" cy="1524000"/>
            <a:chOff x="101" y="3312"/>
            <a:chExt cx="5407" cy="746"/>
          </a:xfrm>
        </p:grpSpPr>
        <p:sp>
          <p:nvSpPr>
            <p:cNvPr id="115718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45" name="AutoShape 7"/>
            <p:cNvSpPr/>
            <p:nvPr/>
          </p:nvSpPr>
          <p:spPr>
            <a:xfrm>
              <a:off x="558" y="3471"/>
              <a:ext cx="930" cy="417"/>
            </a:xfrm>
            <a:prstGeom prst="roundRect">
              <a:avLst>
                <a:gd name="adj" fmla="val 11921"/>
              </a:avLst>
            </a:prstGeom>
            <a:solidFill>
              <a:srgbClr val="00B0F0"/>
            </a:solidFill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720" name="Freeform 8"/>
            <p:cNvSpPr/>
            <p:nvPr/>
          </p:nvSpPr>
          <p:spPr bwMode="gray">
            <a:xfrm>
              <a:off x="618" y="3499"/>
              <a:ext cx="477" cy="21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5721" name="Text Box 9"/>
            <p:cNvSpPr txBox="1">
              <a:spLocks noChangeArrowheads="1"/>
            </p:cNvSpPr>
            <p:nvPr/>
          </p:nvSpPr>
          <p:spPr bwMode="gray">
            <a:xfrm>
              <a:off x="889" y="3463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R="0" algn="ctr" defTabSz="914400">
                <a:buClrTx/>
                <a:buSzTx/>
                <a:buFontTx/>
                <a:defRPr/>
              </a:pPr>
              <a:r>
                <a:rPr kumimoji="0" lang="en-US" sz="2800" b="1" kern="1200" cap="none" spc="0" normalizeH="0" baseline="0" noProof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148" name="Text Box 10"/>
            <p:cNvSpPr txBox="1"/>
            <p:nvPr/>
          </p:nvSpPr>
          <p:spPr>
            <a:xfrm>
              <a:off x="1649" y="3506"/>
              <a:ext cx="3661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endParaRPr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9" name="Rectangle 11"/>
            <p:cNvSpPr/>
            <p:nvPr/>
          </p:nvSpPr>
          <p:spPr>
            <a:xfrm>
              <a:off x="420" y="3361"/>
              <a:ext cx="5088" cy="697"/>
            </a:xfrm>
            <a:prstGeom prst="rect">
              <a:avLst/>
            </a:prstGeom>
            <a:noFill/>
            <a:ln w="38100" cap="flat" cmpd="dbl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50" name="Group 12"/>
            <p:cNvGrpSpPr/>
            <p:nvPr/>
          </p:nvGrpSpPr>
          <p:grpSpPr>
            <a:xfrm rot="5400000">
              <a:off x="350" y="3574"/>
              <a:ext cx="186" cy="198"/>
              <a:chOff x="1872" y="1824"/>
              <a:chExt cx="2014" cy="1821"/>
            </a:xfrm>
          </p:grpSpPr>
          <p:sp>
            <p:nvSpPr>
              <p:cNvPr id="115725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24" y="2730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26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627" y="2497"/>
                <a:ext cx="312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27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23" y="3441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3" name="Oval 16"/>
              <p:cNvSpPr/>
              <p:nvPr/>
            </p:nvSpPr>
            <p:spPr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571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4" name="Oval 17"/>
              <p:cNvSpPr/>
              <p:nvPr/>
            </p:nvSpPr>
            <p:spPr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30" name="Oval 18"/>
              <p:cNvSpPr>
                <a:spLocks noChangeArrowheads="1"/>
              </p:cNvSpPr>
              <p:nvPr/>
            </p:nvSpPr>
            <p:spPr bwMode="gray">
              <a:xfrm>
                <a:off x="2252" y="2002"/>
                <a:ext cx="1262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non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6" name="Oval 19"/>
              <p:cNvSpPr/>
              <p:nvPr/>
            </p:nvSpPr>
            <p:spPr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32" name="Oval 20"/>
              <p:cNvSpPr>
                <a:spLocks noChangeArrowheads="1"/>
              </p:cNvSpPr>
              <p:nvPr/>
            </p:nvSpPr>
            <p:spPr bwMode="gray">
              <a:xfrm>
                <a:off x="2336" y="2084"/>
                <a:ext cx="1094" cy="110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8" name="Oval 21"/>
              <p:cNvSpPr/>
              <p:nvPr/>
            </p:nvSpPr>
            <p:spPr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5734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5735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5736" name="AutoShape 24"/>
            <p:cNvSpPr>
              <a:spLocks noChangeArrowheads="1"/>
            </p:cNvSpPr>
            <p:nvPr/>
          </p:nvSpPr>
          <p:spPr bwMode="gray">
            <a:xfrm rot="16200000" flipH="1">
              <a:off x="105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54" name="Oval 25"/>
            <p:cNvSpPr/>
            <p:nvPr/>
          </p:nvSpPr>
          <p:spPr>
            <a:xfrm rot="5400000">
              <a:off x="200" y="3352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5" name="Oval 26"/>
            <p:cNvSpPr/>
            <p:nvPr/>
          </p:nvSpPr>
          <p:spPr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739" name="Oval 27"/>
            <p:cNvSpPr>
              <a:spLocks noChangeArrowheads="1"/>
            </p:cNvSpPr>
            <p:nvPr/>
          </p:nvSpPr>
          <p:spPr bwMode="gray">
            <a:xfrm rot="5400000">
              <a:off x="264" y="3410"/>
              <a:ext cx="421" cy="47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57" name="Oval 28"/>
            <p:cNvSpPr/>
            <p:nvPr/>
          </p:nvSpPr>
          <p:spPr>
            <a:xfrm rot="5400000">
              <a:off x="259" y="3417"/>
              <a:ext cx="421" cy="466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wrap="none" anchor="ctr">
              <a:spAutoFit/>
            </a:bodyPr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741" name="Oval 29"/>
            <p:cNvSpPr>
              <a:spLocks noChangeArrowheads="1"/>
            </p:cNvSpPr>
            <p:nvPr/>
          </p:nvSpPr>
          <p:spPr bwMode="gray">
            <a:xfrm rot="5400000">
              <a:off x="287" y="3447"/>
              <a:ext cx="366" cy="40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59" name="Oval 30"/>
            <p:cNvSpPr/>
            <p:nvPr/>
          </p:nvSpPr>
          <p:spPr>
            <a:xfrm rot="5400000">
              <a:off x="287" y="3447"/>
              <a:ext cx="366" cy="40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anchor="ctr">
              <a:spAutoFit/>
            </a:bodyPr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5743" name="AutoShape 31"/>
          <p:cNvSpPr>
            <a:spLocks noChangeArrowheads="1"/>
          </p:cNvSpPr>
          <p:nvPr/>
        </p:nvSpPr>
        <p:spPr bwMode="gray">
          <a:xfrm>
            <a:off x="0" y="381000"/>
            <a:ext cx="8839200" cy="1295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rou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Hãy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đáp án đú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Group 32"/>
          <p:cNvGrpSpPr/>
          <p:nvPr/>
        </p:nvGrpSpPr>
        <p:grpSpPr>
          <a:xfrm>
            <a:off x="0" y="1600200"/>
            <a:ext cx="8610600" cy="1219200"/>
            <a:chOff x="108" y="1032"/>
            <a:chExt cx="5412" cy="698"/>
          </a:xfrm>
        </p:grpSpPr>
        <p:grpSp>
          <p:nvGrpSpPr>
            <p:cNvPr id="1117" name="Group 33"/>
            <p:cNvGrpSpPr/>
            <p:nvPr/>
          </p:nvGrpSpPr>
          <p:grpSpPr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115746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9" name="AutoShape 35"/>
              <p:cNvSpPr/>
              <p:nvPr/>
            </p:nvSpPr>
            <p:spPr>
              <a:xfrm>
                <a:off x="1022" y="1069"/>
                <a:ext cx="852" cy="312"/>
              </a:xfrm>
              <a:prstGeom prst="roundRect">
                <a:avLst>
                  <a:gd name="adj" fmla="val 11921"/>
                </a:avLst>
              </a:prstGeom>
              <a:solidFill>
                <a:srgbClr val="00B0F0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48" name="Freeform 36"/>
              <p:cNvSpPr/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49" name="Text Box 37"/>
              <p:cNvSpPr txBox="1">
                <a:spLocks noChangeArrowheads="1"/>
              </p:cNvSpPr>
              <p:nvPr/>
            </p:nvSpPr>
            <p:spPr bwMode="gray">
              <a:xfrm>
                <a:off x="1322" y="1063"/>
                <a:ext cx="232" cy="234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defRPr/>
                </a:pPr>
                <a:r>
                  <a:rPr kumimoji="0" lang="en-US" sz="2800" b="1" kern="1200" cap="none" spc="0" normalizeH="0" baseline="0" noProof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42" name="Text Box 38"/>
              <p:cNvSpPr txBox="1"/>
              <p:nvPr/>
            </p:nvSpPr>
            <p:spPr>
              <a:xfrm>
                <a:off x="1990" y="1094"/>
                <a:ext cx="3246" cy="17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endParaRPr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3" name="Rectangle 39"/>
              <p:cNvSpPr/>
              <p:nvPr/>
            </p:nvSpPr>
            <p:spPr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ap="flat" cmpd="dbl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dirty="0">
                  <a:solidFill>
                    <a:srgbClr val="0000FF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18" name="Group 40"/>
            <p:cNvGrpSpPr/>
            <p:nvPr/>
          </p:nvGrpSpPr>
          <p:grpSpPr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1119" name="Group 41"/>
              <p:cNvGrpSpPr/>
              <p:nvPr/>
            </p:nvGrpSpPr>
            <p:grpSpPr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115754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3" y="2523"/>
                  <a:ext cx="302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55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6" y="2501"/>
                  <a:ext cx="302" cy="197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56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6" y="3391"/>
                  <a:ext cx="305" cy="211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2" name="Oval 45"/>
                <p:cNvSpPr/>
                <p:nvPr/>
              </p:nvSpPr>
              <p:spPr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  <a:tileRect/>
                </a:gradFill>
                <a:ln w="57150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3" name="Oval 46"/>
                <p:cNvSpPr/>
                <p:nvPr/>
              </p:nvSpPr>
              <p:spPr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59" name="Oval 47"/>
                <p:cNvSpPr>
                  <a:spLocks noChangeArrowheads="1"/>
                </p:cNvSpPr>
                <p:nvPr/>
              </p:nvSpPr>
              <p:spPr bwMode="gray">
                <a:xfrm>
                  <a:off x="2244" y="1843"/>
                  <a:ext cx="1268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5" name="Oval 48"/>
                <p:cNvSpPr/>
                <p:nvPr/>
              </p:nvSpPr>
              <p:spPr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  <a:tileRect/>
                </a:gradFill>
                <a:ln w="38100">
                  <a:noFill/>
                </a:ln>
              </p:spPr>
              <p:txBody>
                <a:bodyPr wrap="none" anchor="ctr">
                  <a:spAutoFit/>
                </a:bodyPr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61" name="Oval 49"/>
                <p:cNvSpPr>
                  <a:spLocks noChangeArrowheads="1"/>
                </p:cNvSpPr>
                <p:nvPr/>
              </p:nvSpPr>
              <p:spPr bwMode="gray">
                <a:xfrm>
                  <a:off x="2333" y="1925"/>
                  <a:ext cx="1091" cy="10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7" name="Oval 50"/>
                <p:cNvSpPr/>
                <p:nvPr/>
              </p:nvSpPr>
              <p:spPr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  <a:tileRect/>
                </a:gradFill>
                <a:ln w="38100">
                  <a:noFill/>
                </a:ln>
              </p:spPr>
              <p:txBody>
                <a:bodyPr anchor="ctr">
                  <a:spAutoFit/>
                </a:bodyPr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5763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64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7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65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3" name="Oval 54"/>
              <p:cNvSpPr/>
              <p:nvPr/>
            </p:nvSpPr>
            <p:spPr>
              <a:xfrm rot="5400000">
                <a:off x="-68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571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4" name="Oval 55"/>
              <p:cNvSpPr/>
              <p:nvPr/>
            </p:nvSpPr>
            <p:spPr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68" name="Oval 56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2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non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6" name="Oval 57"/>
              <p:cNvSpPr/>
              <p:nvPr/>
            </p:nvSpPr>
            <p:spPr>
              <a:xfrm rot="5400000">
                <a:off x="-13" y="1167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70" name="Oval 58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8" name="Oval 59"/>
              <p:cNvSpPr/>
              <p:nvPr/>
            </p:nvSpPr>
            <p:spPr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Group 60"/>
          <p:cNvGrpSpPr/>
          <p:nvPr/>
        </p:nvGrpSpPr>
        <p:grpSpPr>
          <a:xfrm>
            <a:off x="57150" y="4191000"/>
            <a:ext cx="8591550" cy="1185863"/>
            <a:chOff x="108" y="2508"/>
            <a:chExt cx="5412" cy="747"/>
          </a:xfrm>
        </p:grpSpPr>
        <p:grpSp>
          <p:nvGrpSpPr>
            <p:cNvPr id="1090" name="Group 61"/>
            <p:cNvGrpSpPr/>
            <p:nvPr/>
          </p:nvGrpSpPr>
          <p:grpSpPr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115774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2" name="AutoShape 63"/>
              <p:cNvSpPr/>
              <p:nvPr/>
            </p:nvSpPr>
            <p:spPr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solidFill>
                <a:srgbClr val="00B0F0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76" name="Freeform 64"/>
              <p:cNvSpPr/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77" name="Text Box 65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defRPr/>
                </a:pPr>
                <a:r>
                  <a:rPr kumimoji="0" lang="en-US" sz="2800" b="1" kern="1200" cap="none" spc="0" normalizeH="0" baseline="0" noProof="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115" name="Text Box 66"/>
              <p:cNvSpPr txBox="1"/>
              <p:nvPr/>
            </p:nvSpPr>
            <p:spPr>
              <a:xfrm>
                <a:off x="1990" y="1094"/>
                <a:ext cx="3246" cy="17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endParaRPr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6" name="Rectangle 67"/>
              <p:cNvSpPr/>
              <p:nvPr/>
            </p:nvSpPr>
            <p:spPr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ap="flat" cmpd="dbl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dirty="0">
                  <a:solidFill>
                    <a:srgbClr val="0000FF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91" name="Group 68"/>
            <p:cNvGrpSpPr/>
            <p:nvPr/>
          </p:nvGrpSpPr>
          <p:grpSpPr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1092" name="Group 69"/>
              <p:cNvGrpSpPr/>
              <p:nvPr/>
            </p:nvGrpSpPr>
            <p:grpSpPr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115782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2" y="2727"/>
                  <a:ext cx="303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83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3" y="2494"/>
                  <a:ext cx="312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84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40"/>
                  <a:ext cx="30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5" name="Oval 73"/>
                <p:cNvSpPr/>
                <p:nvPr/>
              </p:nvSpPr>
              <p:spPr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  <a:tileRect/>
                </a:gradFill>
                <a:ln w="57150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6" name="Oval 74"/>
                <p:cNvSpPr/>
                <p:nvPr/>
              </p:nvSpPr>
              <p:spPr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87" name="Oval 75"/>
                <p:cNvSpPr>
                  <a:spLocks noChangeArrowheads="1"/>
                </p:cNvSpPr>
                <p:nvPr/>
              </p:nvSpPr>
              <p:spPr bwMode="gray">
                <a:xfrm>
                  <a:off x="2249" y="1999"/>
                  <a:ext cx="1265" cy="126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8" name="Oval 76"/>
                <p:cNvSpPr/>
                <p:nvPr/>
              </p:nvSpPr>
              <p:spPr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  <a:tileRect/>
                </a:gradFill>
                <a:ln w="38100">
                  <a:noFill/>
                </a:ln>
              </p:spPr>
              <p:txBody>
                <a:bodyPr wrap="none" anchor="ctr">
                  <a:spAutoFit/>
                </a:bodyPr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789" name="Oval 77"/>
                <p:cNvSpPr>
                  <a:spLocks noChangeArrowheads="1"/>
                </p:cNvSpPr>
                <p:nvPr/>
              </p:nvSpPr>
              <p:spPr bwMode="gray">
                <a:xfrm>
                  <a:off x="2336" y="2082"/>
                  <a:ext cx="1092" cy="110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10" name="Oval 78"/>
                <p:cNvSpPr/>
                <p:nvPr/>
              </p:nvSpPr>
              <p:spPr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  <a:tileRect/>
                </a:gradFill>
                <a:ln w="38100">
                  <a:noFill/>
                </a:ln>
              </p:spPr>
              <p:txBody>
                <a:bodyPr anchor="ctr">
                  <a:spAutoFit/>
                </a:bodyPr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5791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92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93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6" name="Oval 82"/>
              <p:cNvSpPr/>
              <p:nvPr/>
            </p:nvSpPr>
            <p:spPr>
              <a:xfrm rot="5400000">
                <a:off x="-68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571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7" name="Oval 83"/>
              <p:cNvSpPr/>
              <p:nvPr/>
            </p:nvSpPr>
            <p:spPr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96" name="Oval 84"/>
              <p:cNvSpPr>
                <a:spLocks noChangeArrowheads="1"/>
              </p:cNvSpPr>
              <p:nvPr/>
            </p:nvSpPr>
            <p:spPr bwMode="gray">
              <a:xfrm rot="5400000">
                <a:off x="-11" y="1163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non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9" name="Oval 85"/>
              <p:cNvSpPr/>
              <p:nvPr/>
            </p:nvSpPr>
            <p:spPr>
              <a:xfrm rot="5400000">
                <a:off x="-13" y="1167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798" name="Oval 86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1" name="Oval 87"/>
              <p:cNvSpPr/>
              <p:nvPr/>
            </p:nvSpPr>
            <p:spPr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5" name="Group 88"/>
          <p:cNvGrpSpPr/>
          <p:nvPr/>
        </p:nvGrpSpPr>
        <p:grpSpPr>
          <a:xfrm>
            <a:off x="590550" y="1295400"/>
            <a:ext cx="228600" cy="533400"/>
            <a:chOff x="240" y="624"/>
            <a:chExt cx="96" cy="288"/>
          </a:xfrm>
        </p:grpSpPr>
        <p:sp>
          <p:nvSpPr>
            <p:cNvPr id="1088" name="Rectangle 89"/>
            <p:cNvSpPr/>
            <p:nvPr/>
          </p:nvSpPr>
          <p:spPr>
            <a:xfrm rot="-54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9" name="Rectangle 90"/>
            <p:cNvSpPr/>
            <p:nvPr/>
          </p:nvSpPr>
          <p:spPr>
            <a:xfrm rot="-5400000" flipH="1">
              <a:off x="162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36" name="Text Box 91"/>
          <p:cNvSpPr txBox="1"/>
          <p:nvPr/>
        </p:nvSpPr>
        <p:spPr>
          <a:xfrm>
            <a:off x="2590800" y="3352800"/>
            <a:ext cx="6019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92"/>
          <p:cNvGrpSpPr/>
          <p:nvPr/>
        </p:nvGrpSpPr>
        <p:grpSpPr>
          <a:xfrm>
            <a:off x="0" y="2971800"/>
            <a:ext cx="8591550" cy="1108075"/>
            <a:chOff x="108" y="1032"/>
            <a:chExt cx="5412" cy="698"/>
          </a:xfrm>
        </p:grpSpPr>
        <p:grpSp>
          <p:nvGrpSpPr>
            <p:cNvPr id="1061" name="Group 93"/>
            <p:cNvGrpSpPr/>
            <p:nvPr/>
          </p:nvGrpSpPr>
          <p:grpSpPr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115806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3" name="AutoShape 95"/>
              <p:cNvSpPr/>
              <p:nvPr/>
            </p:nvSpPr>
            <p:spPr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solidFill>
                <a:srgbClr val="00B0F0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808" name="Freeform 96"/>
              <p:cNvSpPr/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809" name="Text Box 9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>
                <a:spAutoFit/>
              </a:bodyPr>
              <a:lstStyle/>
              <a:p>
                <a:pPr marR="0" algn="ctr" defTabSz="914400">
                  <a:buClrTx/>
                  <a:buSzTx/>
                  <a:buFontTx/>
                  <a:defRPr/>
                </a:pPr>
                <a:r>
                  <a:rPr kumimoji="0" lang="en-US" sz="2800" b="1" kern="1200" cap="none" spc="0" normalizeH="0" baseline="0" noProof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86" name="Text Box 98"/>
              <p:cNvSpPr txBox="1"/>
              <p:nvPr/>
            </p:nvSpPr>
            <p:spPr>
              <a:xfrm>
                <a:off x="1990" y="1094"/>
                <a:ext cx="3246" cy="17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endParaRPr sz="2000" b="1" dirty="0">
                  <a:solidFill>
                    <a:schemeClr val="accent2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7" name="Rectangle 99"/>
              <p:cNvSpPr/>
              <p:nvPr/>
            </p:nvSpPr>
            <p:spPr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ap="flat" cmpd="dbl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dirty="0">
                  <a:solidFill>
                    <a:srgbClr val="0000FF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62" name="Group 100"/>
            <p:cNvGrpSpPr/>
            <p:nvPr/>
          </p:nvGrpSpPr>
          <p:grpSpPr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1063" name="Group 101"/>
              <p:cNvGrpSpPr/>
              <p:nvPr/>
            </p:nvGrpSpPr>
            <p:grpSpPr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115814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2" y="2727"/>
                  <a:ext cx="303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815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3" y="2494"/>
                  <a:ext cx="312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816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40"/>
                  <a:ext cx="30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6" name="Oval 105"/>
                <p:cNvSpPr/>
                <p:nvPr/>
              </p:nvSpPr>
              <p:spPr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  <a:tileRect/>
                </a:gradFill>
                <a:ln w="57150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7" name="Oval 106"/>
                <p:cNvSpPr/>
                <p:nvPr/>
              </p:nvSpPr>
              <p:spPr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819" name="Oval 107"/>
                <p:cNvSpPr>
                  <a:spLocks noChangeArrowheads="1"/>
                </p:cNvSpPr>
                <p:nvPr/>
              </p:nvSpPr>
              <p:spPr bwMode="gray">
                <a:xfrm>
                  <a:off x="2249" y="1999"/>
                  <a:ext cx="1265" cy="126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9" name="Oval 108"/>
                <p:cNvSpPr/>
                <p:nvPr/>
              </p:nvSpPr>
              <p:spPr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  <a:tileRect/>
                </a:gradFill>
                <a:ln w="38100">
                  <a:noFill/>
                </a:ln>
              </p:spPr>
              <p:txBody>
                <a:bodyPr wrap="none" anchor="ctr">
                  <a:spAutoFit/>
                </a:bodyPr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821" name="Oval 109"/>
                <p:cNvSpPr>
                  <a:spLocks noChangeArrowheads="1"/>
                </p:cNvSpPr>
                <p:nvPr/>
              </p:nvSpPr>
              <p:spPr bwMode="gray">
                <a:xfrm>
                  <a:off x="2336" y="2082"/>
                  <a:ext cx="1092" cy="110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1" name="Oval 110"/>
                <p:cNvSpPr/>
                <p:nvPr/>
              </p:nvSpPr>
              <p:spPr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  <a:tileRect/>
                </a:gradFill>
                <a:ln w="38100">
                  <a:noFill/>
                </a:ln>
              </p:spPr>
              <p:txBody>
                <a:bodyPr anchor="ctr">
                  <a:spAutoFit/>
                </a:bodyPr>
                <a:lstStyle/>
                <a:p>
                  <a:endParaRPr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5823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824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825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7" name="Oval 114"/>
              <p:cNvSpPr/>
              <p:nvPr/>
            </p:nvSpPr>
            <p:spPr>
              <a:xfrm rot="5400000">
                <a:off x="-68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  <a:tileRect/>
              </a:gradFill>
              <a:ln w="571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8" name="Oval 115"/>
              <p:cNvSpPr/>
              <p:nvPr/>
            </p:nvSpPr>
            <p:spPr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wrap="none" anchor="ctr"/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828" name="Oval 116"/>
              <p:cNvSpPr>
                <a:spLocks noChangeArrowheads="1"/>
              </p:cNvSpPr>
              <p:nvPr/>
            </p:nvSpPr>
            <p:spPr bwMode="gray">
              <a:xfrm rot="5400000">
                <a:off x="-11" y="1163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non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0" name="Oval 117"/>
              <p:cNvSpPr/>
              <p:nvPr/>
            </p:nvSpPr>
            <p:spPr>
              <a:xfrm rot="5400000">
                <a:off x="-13" y="1167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830" name="Oval 118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2" name="Oval 119"/>
              <p:cNvSpPr/>
              <p:nvPr/>
            </p:nvSpPr>
            <p:spPr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endParaRPr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38" name="Group 120"/>
          <p:cNvGrpSpPr/>
          <p:nvPr/>
        </p:nvGrpSpPr>
        <p:grpSpPr>
          <a:xfrm>
            <a:off x="628650" y="3829050"/>
            <a:ext cx="228600" cy="533400"/>
            <a:chOff x="240" y="624"/>
            <a:chExt cx="96" cy="288"/>
          </a:xfrm>
        </p:grpSpPr>
        <p:sp>
          <p:nvSpPr>
            <p:cNvPr id="1059" name="Rectangle 121"/>
            <p:cNvSpPr/>
            <p:nvPr/>
          </p:nvSpPr>
          <p:spPr>
            <a:xfrm rot="-54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0" name="Rectangle 122"/>
            <p:cNvSpPr/>
            <p:nvPr/>
          </p:nvSpPr>
          <p:spPr>
            <a:xfrm rot="-5400000" flipH="1">
              <a:off x="162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9" name="Group 123"/>
          <p:cNvGrpSpPr/>
          <p:nvPr/>
        </p:nvGrpSpPr>
        <p:grpSpPr>
          <a:xfrm>
            <a:off x="628650" y="2590800"/>
            <a:ext cx="228600" cy="533400"/>
            <a:chOff x="240" y="624"/>
            <a:chExt cx="96" cy="288"/>
          </a:xfrm>
        </p:grpSpPr>
        <p:sp>
          <p:nvSpPr>
            <p:cNvPr id="1057" name="Rectangle 124"/>
            <p:cNvSpPr/>
            <p:nvPr/>
          </p:nvSpPr>
          <p:spPr>
            <a:xfrm rot="-54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8" name="Rectangle 125"/>
            <p:cNvSpPr/>
            <p:nvPr/>
          </p:nvSpPr>
          <p:spPr>
            <a:xfrm rot="-5400000" flipH="1">
              <a:off x="162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endParaRPr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5839" name="Text Box 127"/>
          <p:cNvSpPr txBox="1">
            <a:spLocks noChangeArrowheads="1"/>
          </p:cNvSpPr>
          <p:nvPr/>
        </p:nvSpPr>
        <p:spPr bwMode="auto">
          <a:xfrm>
            <a:off x="2286000" y="1828800"/>
            <a:ext cx="2667000" cy="530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defRPr/>
            </a:pPr>
            <a:endParaRPr kumimoji="0" lang="en-US" sz="2400" b="1" kern="1200" cap="none" spc="0" normalizeH="0" baseline="0" noProof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5840" name="AutoShape 128"/>
          <p:cNvSpPr/>
          <p:nvPr/>
        </p:nvSpPr>
        <p:spPr>
          <a:xfrm>
            <a:off x="4953635" y="1752600"/>
            <a:ext cx="3580765" cy="914400"/>
          </a:xfrm>
          <a:prstGeom prst="roundRect">
            <a:avLst>
              <a:gd name="adj" fmla="val 10889"/>
            </a:avLst>
          </a:prstGeom>
          <a:blipFill rotWithShape="1">
            <a:blip r:embed="rId5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tiếc bạn sai rồi </a:t>
            </a:r>
            <a:endParaRPr sz="2800" b="1" i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842" name="AutoShape 130"/>
          <p:cNvSpPr/>
          <p:nvPr/>
        </p:nvSpPr>
        <p:spPr>
          <a:xfrm>
            <a:off x="4954270" y="3048000"/>
            <a:ext cx="3732530" cy="914400"/>
          </a:xfrm>
          <a:prstGeom prst="roundRect">
            <a:avLst>
              <a:gd name="adj" fmla="val 10889"/>
            </a:avLst>
          </a:prstGeom>
          <a:solidFill>
            <a:srgbClr val="FFFF00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Left">
              <a:rot lat="0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 hô bạn đã đúng</a:t>
            </a:r>
            <a:endParaRPr sz="2800" b="1" i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843" name="Text Box 131"/>
          <p:cNvSpPr txBox="1">
            <a:spLocks noChangeArrowheads="1"/>
          </p:cNvSpPr>
          <p:nvPr/>
        </p:nvSpPr>
        <p:spPr bwMode="auto">
          <a:xfrm>
            <a:off x="1905000" y="4267200"/>
            <a:ext cx="4419600" cy="530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marR="0" indent="-342900" defTabSz="914400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endParaRPr kumimoji="0" lang="en-US" sz="2400" b="1" i="1" kern="1200" cap="none" spc="0" normalizeH="0" baseline="0" noProof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5844" name="Text Box 132"/>
          <p:cNvSpPr txBox="1">
            <a:spLocks noChangeArrowheads="1"/>
          </p:cNvSpPr>
          <p:nvPr/>
        </p:nvSpPr>
        <p:spPr bwMode="auto">
          <a:xfrm>
            <a:off x="2438400" y="5715000"/>
            <a:ext cx="480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endParaRPr kumimoji="0" lang="en-US" sz="2400" kern="1200" cap="none" spc="0" normalizeH="0" baseline="0" noProof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5845" name="AutoShape 133"/>
          <p:cNvSpPr/>
          <p:nvPr/>
        </p:nvSpPr>
        <p:spPr>
          <a:xfrm>
            <a:off x="4954270" y="4191000"/>
            <a:ext cx="3808730" cy="914400"/>
          </a:xfrm>
          <a:prstGeom prst="roundRect">
            <a:avLst>
              <a:gd name="adj" fmla="val 10889"/>
            </a:avLst>
          </a:prstGeom>
          <a:blipFill rotWithShape="1">
            <a:blip r:embed="rId5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Left">
              <a:rot lat="0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tiếc bạn sai rồi </a:t>
            </a:r>
            <a:endParaRPr sz="2800" b="1" i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846" name="AutoShape 134"/>
          <p:cNvSpPr/>
          <p:nvPr/>
        </p:nvSpPr>
        <p:spPr>
          <a:xfrm>
            <a:off x="4953000" y="5638800"/>
            <a:ext cx="3733800" cy="838200"/>
          </a:xfrm>
          <a:prstGeom prst="roundRect">
            <a:avLst>
              <a:gd name="adj" fmla="val 10889"/>
            </a:avLst>
          </a:prstGeom>
          <a:blipFill rotWithShape="1">
            <a:blip r:embed="rId5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Left">
              <a:rot lat="0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tiếc bạn sai rồi </a:t>
            </a:r>
            <a:endParaRPr sz="2800" b="1" i="1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7" name="WordArt 135"/>
          <p:cNvSpPr>
            <a:spLocks noChangeArrowheads="1" noChangeShapeType="1" noTextEdit="1"/>
          </p:cNvSpPr>
          <p:nvPr/>
        </p:nvSpPr>
        <p:spPr bwMode="auto">
          <a:xfrm>
            <a:off x="428625" y="821690"/>
            <a:ext cx="2174875" cy="41465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0" cap="none" spc="0" normalizeH="0" baseline="0" noProof="0" dirty="0" err="1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kern="10" cap="none" spc="0" normalizeH="0" baseline="0" noProof="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0" cap="none" spc="0" normalizeH="0" baseline="0" noProof="0" dirty="0" err="1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3200" b="0" i="0" u="none" strike="noStrike" kern="10" cap="none" spc="0" normalizeH="0" baseline="0" noProof="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5854" name="Rectangle 142"/>
          <p:cNvSpPr>
            <a:spLocks noChangeArrowheads="1"/>
          </p:cNvSpPr>
          <p:nvPr/>
        </p:nvSpPr>
        <p:spPr bwMode="auto">
          <a:xfrm>
            <a:off x="2362200" y="19050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26" name="Object 146"/>
          <p:cNvGraphicFramePr>
            <a:graphicFrameLocks noGrp="1"/>
          </p:cNvGraphicFramePr>
          <p:nvPr>
            <p:ph sz="quarter" idx="1"/>
          </p:nvPr>
        </p:nvGraphicFramePr>
        <p:xfrm>
          <a:off x="2882265" y="1797050"/>
          <a:ext cx="180721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6" imgW="520065" imgH="254000" progId="Equation.DSMT4">
                  <p:embed/>
                </p:oleObj>
              </mc:Choice>
              <mc:Fallback>
                <p:oleObj r:id="rId6" imgW="520065" imgH="2540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82265" y="1797050"/>
                        <a:ext cx="1807210" cy="825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51"/>
          <p:cNvGraphicFramePr>
            <a:graphicFrameLocks noGrp="1"/>
          </p:cNvGraphicFramePr>
          <p:nvPr>
            <p:ph sz="quarter" idx="2"/>
          </p:nvPr>
        </p:nvGraphicFramePr>
        <p:xfrm>
          <a:off x="2882265" y="3083560"/>
          <a:ext cx="180721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8" imgW="431165" imgH="254000" progId="Equation.3">
                  <p:embed/>
                </p:oleObj>
              </mc:Choice>
              <mc:Fallback>
                <p:oleObj r:id="rId8" imgW="431165" imgH="2540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82265" y="3083560"/>
                        <a:ext cx="1807210" cy="803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54"/>
          <p:cNvGraphicFramePr>
            <a:graphicFrameLocks noGrp="1"/>
          </p:cNvGraphicFramePr>
          <p:nvPr>
            <p:ph sz="quarter" idx="3"/>
          </p:nvPr>
        </p:nvGraphicFramePr>
        <p:xfrm>
          <a:off x="2881630" y="4343400"/>
          <a:ext cx="1807210" cy="85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10" imgW="520700" imgH="254000" progId="Equation.3">
                  <p:embed/>
                </p:oleObj>
              </mc:Choice>
              <mc:Fallback>
                <p:oleObj r:id="rId10" imgW="520700" imgH="2540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81630" y="4343400"/>
                        <a:ext cx="1807210" cy="8559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57"/>
          <p:cNvGraphicFramePr>
            <a:graphicFrameLocks noGrp="1"/>
          </p:cNvGraphicFramePr>
          <p:nvPr>
            <p:ph sz="quarter" idx="4"/>
          </p:nvPr>
        </p:nvGraphicFramePr>
        <p:xfrm>
          <a:off x="2882265" y="5591175"/>
          <a:ext cx="18065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12" imgW="431165" imgH="254000" progId="Equation.3">
                  <p:embed/>
                </p:oleObj>
              </mc:Choice>
              <mc:Fallback>
                <p:oleObj r:id="rId12" imgW="431165" imgH="2540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82265" y="5591175"/>
                        <a:ext cx="1806575" cy="809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5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5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158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5840" grpId="0" bldLvl="0" animBg="1"/>
      <p:bldP spid="115842" grpId="0" bldLvl="0" animBg="1"/>
      <p:bldP spid="115845" grpId="0" bldLvl="0" animBg="1"/>
      <p:bldP spid="115846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s 146433"/>
          <p:cNvSpPr/>
          <p:nvPr/>
        </p:nvSpPr>
        <p:spPr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/>
          </a:p>
        </p:txBody>
      </p:sp>
      <p:sp>
        <p:nvSpPr>
          <p:cNvPr id="146435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46436" name="WordArt 32"/>
          <p:cNvSpPr>
            <a:spLocks noTextEdit="1"/>
          </p:cNvSpPr>
          <p:nvPr/>
        </p:nvSpPr>
        <p:spPr>
          <a:xfrm>
            <a:off x="17526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Tiết 42: </a:t>
            </a:r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  <p:sp>
        <p:nvSpPr>
          <p:cNvPr id="146437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46448" name="Text Box 6"/>
          <p:cNvSpPr txBox="1"/>
          <p:nvPr/>
        </p:nvSpPr>
        <p:spPr>
          <a:xfrm>
            <a:off x="152400" y="1471613"/>
            <a:ext cx="8839200" cy="39693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2800" b="1">
                <a:solidFill>
                  <a:schemeClr val="accent6"/>
                </a:solidFill>
                <a:latin typeface="Times New Roman" panose="02020603050405020304" pitchFamily="18" charset="0"/>
              </a:rPr>
              <a:t>HƯỚNG DẪN VỀ NHÀ: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</a:rPr>
              <a:t>	- </a:t>
            </a:r>
            <a:r>
              <a:rPr sz="2800" dirty="0" err="1">
                <a:latin typeface="Times New Roman" panose="02020603050405020304" pitchFamily="18" charset="0"/>
              </a:rPr>
              <a:t>Học thuộc cách so sánh 2 số nguyên và nhận xét; hiểu được giá trị tuyệt đối của số nguyên a và biết cách tìm giá trị tuyệt đối của số nguyên</a:t>
            </a:r>
            <a:r>
              <a:rPr sz="2800">
                <a:latin typeface="Times New Roman" panose="02020603050405020304" pitchFamily="18" charset="0"/>
              </a:rPr>
              <a:t> 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</a:rPr>
              <a:t>	- </a:t>
            </a:r>
            <a:r>
              <a:rPr sz="2800" dirty="0" err="1">
                <a:latin typeface="Times New Roman" panose="02020603050405020304" pitchFamily="18" charset="0"/>
              </a:rPr>
              <a:t>Làm bài tập</a:t>
            </a:r>
            <a:r>
              <a:rPr sz="2800">
                <a:latin typeface="Times New Roman" panose="02020603050405020304" pitchFamily="18" charset="0"/>
              </a:rPr>
              <a:t> 12, 13, 14 SGK/73.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</a:rPr>
              <a:t>	- </a:t>
            </a:r>
            <a:r>
              <a:rPr sz="2800" dirty="0" err="1">
                <a:latin typeface="Times New Roman" panose="02020603050405020304" pitchFamily="18" charset="0"/>
              </a:rPr>
              <a:t>Bài 13: </a:t>
            </a:r>
            <a:r>
              <a:rPr lang="en-US" sz="2800" dirty="0" err="1">
                <a:latin typeface="Times New Roman" panose="02020603050405020304" pitchFamily="18" charset="0"/>
              </a:rPr>
              <a:t>D</a:t>
            </a:r>
            <a:r>
              <a:rPr sz="2800" dirty="0" err="1">
                <a:latin typeface="Times New Roman" panose="02020603050405020304" pitchFamily="18" charset="0"/>
              </a:rPr>
              <a:t>ựa vào trục số để tìm</a:t>
            </a:r>
            <a:r>
              <a:rPr sz="2800">
                <a:latin typeface="Times New Roman" panose="02020603050405020304" pitchFamily="18" charset="0"/>
              </a:rPr>
              <a:t> x.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</a:rPr>
              <a:t>	- </a:t>
            </a:r>
            <a:r>
              <a:rPr sz="2800" dirty="0" err="1">
                <a:latin typeface="Times New Roman" panose="02020603050405020304" pitchFamily="18" charset="0"/>
              </a:rPr>
              <a:t>Chuẩn bị tr</a:t>
            </a:r>
            <a:r>
              <a:rPr lang="en-US" sz="2800" dirty="0" err="1">
                <a:latin typeface="Times New Roman" panose="02020603050405020304" pitchFamily="18" charset="0"/>
              </a:rPr>
              <a:t>ướ</a:t>
            </a:r>
            <a:r>
              <a:rPr sz="2800" dirty="0" err="1">
                <a:latin typeface="Times New Roman" panose="02020603050405020304" pitchFamily="18" charset="0"/>
              </a:rPr>
              <a:t>c các bài tập phần luyện tập</a:t>
            </a:r>
            <a:r>
              <a:rPr sz="2800">
                <a:latin typeface="Times New Roman" panose="02020603050405020304" pitchFamily="18" charset="0"/>
              </a:rPr>
              <a:t>.</a:t>
            </a:r>
            <a:endParaRPr sz="2800" u="sng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J14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95"/>
            <a:ext cx="9144000" cy="6831965"/>
          </a:xfrm>
          <a:prstGeom prst="rect">
            <a:avLst/>
          </a:prstGeom>
          <a:noFill/>
          <a:ln w="28575" cap="flat" cmpd="sng">
            <a:solidFill>
              <a:srgbClr val="FF33CC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3970" name="Rectangles 83969"/>
          <p:cNvSpPr/>
          <p:nvPr/>
        </p:nvSpPr>
        <p:spPr>
          <a:xfrm>
            <a:off x="1500505" y="2120265"/>
            <a:ext cx="6068060" cy="337439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970402"/>
              </a:avLst>
            </a:prstTxWarp>
            <a:normAutofit/>
          </a:bodyPr>
          <a:lstStyle/>
          <a:p>
            <a:pPr algn="ctr" eaLnBrk="1" hangingPunct="1"/>
            <a:r>
              <a:rPr lang="en-US" sz="4400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GIẢNG ĐẾN ĐÂY KẾT THÚC</a:t>
            </a:r>
          </a:p>
        </p:txBody>
      </p:sp>
      <p:sp>
        <p:nvSpPr>
          <p:cNvPr id="83971" name="Text Box 83970"/>
          <p:cNvSpPr txBox="1"/>
          <p:nvPr/>
        </p:nvSpPr>
        <p:spPr>
          <a:xfrm>
            <a:off x="1690370" y="3726180"/>
            <a:ext cx="601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CẢM ƠN!</a:t>
            </a:r>
            <a:endParaRPr sz="3200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s 22529"/>
          <p:cNvSpPr/>
          <p:nvPr/>
        </p:nvSpPr>
        <p:spPr>
          <a:xfrm>
            <a:off x="1525905" y="631825"/>
            <a:ext cx="4634865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7500"/>
          </a:bodyPr>
          <a:lstStyle/>
          <a:p>
            <a:pPr algn="ctr" eaLnBrk="1" hangingPunct="1"/>
            <a:r>
              <a:rPr lang="en-US" sz="2000" u="sng"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UniverseH" panose="020B7200000000000000" charset="0"/>
                <a:ea typeface=".VnUniverseH" panose="020B7200000000000000" charset="0"/>
              </a:rPr>
              <a:t>kiÓm tra bµi cò</a:t>
            </a:r>
          </a:p>
        </p:txBody>
      </p:sp>
      <p:sp>
        <p:nvSpPr>
          <p:cNvPr id="22633" name="Text Box 22632"/>
          <p:cNvSpPr txBox="1"/>
          <p:nvPr/>
        </p:nvSpPr>
        <p:spPr>
          <a:xfrm>
            <a:off x="1319530" y="1600200"/>
            <a:ext cx="646747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1) Vi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 k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 t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 h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nguy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2) T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: 7; 3; -5; -20</a:t>
            </a:r>
          </a:p>
        </p:txBody>
      </p:sp>
      <p:sp>
        <p:nvSpPr>
          <p:cNvPr id="22634" name="Text Box 22633"/>
          <p:cNvSpPr txBox="1"/>
          <p:nvPr/>
        </p:nvSpPr>
        <p:spPr>
          <a:xfrm>
            <a:off x="1282700" y="3200400"/>
            <a:ext cx="58689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	1) Z = {…; -3; -2; -1; 0; 1; 2; 3; …}</a:t>
            </a:r>
          </a:p>
        </p:txBody>
      </p:sp>
      <p:sp>
        <p:nvSpPr>
          <p:cNvPr id="22635" name="Text Box 22634"/>
          <p:cNvSpPr txBox="1"/>
          <p:nvPr/>
        </p:nvSpPr>
        <p:spPr>
          <a:xfrm>
            <a:off x="1282700" y="3703638"/>
            <a:ext cx="37814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	2)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7 l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-7</a:t>
            </a:r>
          </a:p>
        </p:txBody>
      </p:sp>
      <p:sp>
        <p:nvSpPr>
          <p:cNvPr id="22640" name="Text Box 22639"/>
          <p:cNvSpPr txBox="1"/>
          <p:nvPr/>
        </p:nvSpPr>
        <p:spPr>
          <a:xfrm>
            <a:off x="1328738" y="2673350"/>
            <a:ext cx="124618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Trả lời: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524000" y="4087813"/>
            <a:ext cx="37814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	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1525905" y="4471988"/>
            <a:ext cx="37814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	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- 5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520825" y="4887278"/>
            <a:ext cx="37814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	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4" grpId="0"/>
      <p:bldP spid="22635" grpId="0"/>
      <p:bldP spid="22640" grpId="0"/>
      <p:bldP spid="3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42" name="Group 116741"/>
          <p:cNvGrpSpPr/>
          <p:nvPr/>
        </p:nvGrpSpPr>
        <p:grpSpPr>
          <a:xfrm>
            <a:off x="1371600" y="533400"/>
            <a:ext cx="1600200" cy="6172200"/>
            <a:chOff x="4656" y="384"/>
            <a:chExt cx="960" cy="3696"/>
          </a:xfrm>
        </p:grpSpPr>
        <p:grpSp>
          <p:nvGrpSpPr>
            <p:cNvPr id="116743" name="Group 116742"/>
            <p:cNvGrpSpPr/>
            <p:nvPr/>
          </p:nvGrpSpPr>
          <p:grpSpPr>
            <a:xfrm>
              <a:off x="4656" y="384"/>
              <a:ext cx="864" cy="3696"/>
              <a:chOff x="4416" y="576"/>
              <a:chExt cx="720" cy="3360"/>
            </a:xfrm>
          </p:grpSpPr>
          <p:sp>
            <p:nvSpPr>
              <p:cNvPr id="116744" name="Rounded Rectangle 116743"/>
              <p:cNvSpPr/>
              <p:nvPr/>
            </p:nvSpPr>
            <p:spPr>
              <a:xfrm>
                <a:off x="4416" y="576"/>
                <a:ext cx="720" cy="3360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sz="2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6745" name="Oval 116744"/>
              <p:cNvSpPr/>
              <p:nvPr/>
            </p:nvSpPr>
            <p:spPr>
              <a:xfrm>
                <a:off x="4608" y="3408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6746" name="Flowchart: Alternate Process 116745"/>
            <p:cNvSpPr/>
            <p:nvPr/>
          </p:nvSpPr>
          <p:spPr>
            <a:xfrm>
              <a:off x="5040" y="816"/>
              <a:ext cx="96" cy="2688"/>
            </a:xfrm>
            <a:prstGeom prst="flowChartAlternateProcess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sz="28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16747" name="Group 116746"/>
            <p:cNvGrpSpPr/>
            <p:nvPr/>
          </p:nvGrpSpPr>
          <p:grpSpPr>
            <a:xfrm>
              <a:off x="5232" y="816"/>
              <a:ext cx="288" cy="2640"/>
              <a:chOff x="4896" y="528"/>
              <a:chExt cx="288" cy="2640"/>
            </a:xfrm>
          </p:grpSpPr>
          <p:sp>
            <p:nvSpPr>
              <p:cNvPr id="116748" name="Rectangles 116747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6749" name="Group 116748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16750" name="Straight Connector 116749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16751" name="Group 116750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6752" name="Straight Connector 116751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6753" name="Straight Connector 116752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16754" name="Group 116753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6755" name="Straight Connector 116754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6756" name="Straight Connector 116755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16757" name="Group 116756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16758" name="Group 116757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759" name="Straight Connector 11675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760" name="Group 11675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61" name="Straight Connector 11676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62" name="Straight Connector 11676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763" name="Group 11676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64" name="Straight Connector 11676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65" name="Straight Connector 11676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766" name="Group 116765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767" name="Straight Connector 11676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768" name="Group 11676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69" name="Straight Connector 11676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70" name="Straight Connector 11676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771" name="Group 11677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72" name="Straight Connector 11677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73" name="Straight Connector 11677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774" name="Group 116773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775" name="Straight Connector 11677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776" name="Group 11677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77" name="Straight Connector 11677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78" name="Straight Connector 11677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779" name="Group 11677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80" name="Straight Connector 11677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81" name="Straight Connector 11678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782" name="Group 116781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783" name="Straight Connector 11678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784" name="Group 11678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85" name="Straight Connector 11678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86" name="Straight Connector 11678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787" name="Group 11678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88" name="Straight Connector 11678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89" name="Straight Connector 11678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790" name="Group 116789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791" name="Straight Connector 11679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792" name="Group 11679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93" name="Straight Connector 11679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94" name="Straight Connector 11679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795" name="Group 11679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796" name="Straight Connector 11679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797" name="Straight Connector 11679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16798" name="Group 116797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16799" name="Group 116798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00" name="Straight Connector 11679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01" name="Group 11680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02" name="Straight Connector 11680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03" name="Straight Connector 11680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04" name="Group 11680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05" name="Straight Connector 11680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06" name="Straight Connector 11680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07" name="Group 116806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08" name="Straight Connector 11680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09" name="Group 11680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10" name="Straight Connector 11680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11" name="Straight Connector 11681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12" name="Group 11681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13" name="Straight Connector 11681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14" name="Straight Connector 11681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15" name="Group 116814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16" name="Straight Connector 11681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17" name="Group 11681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18" name="Straight Connector 11681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19" name="Straight Connector 11681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20" name="Group 11681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21" name="Straight Connector 11682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22" name="Straight Connector 11682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23" name="Group 116822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24" name="Straight Connector 11682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25" name="Group 11682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26" name="Straight Connector 11682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27" name="Straight Connector 11682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28" name="Group 11682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29" name="Straight Connector 11682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30" name="Straight Connector 11682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31" name="Group 116830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32" name="Straight Connector 11683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33" name="Group 11683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34" name="Straight Connector 11683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35" name="Straight Connector 11683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36" name="Group 11683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37" name="Straight Connector 11683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38" name="Straight Connector 11683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16839" name="Text Box 116838"/>
            <p:cNvSpPr txBox="1"/>
            <p:nvPr/>
          </p:nvSpPr>
          <p:spPr>
            <a:xfrm>
              <a:off x="5280" y="2112"/>
              <a:ext cx="240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  0</a:t>
              </a:r>
            </a:p>
          </p:txBody>
        </p:sp>
        <p:sp>
          <p:nvSpPr>
            <p:cNvPr id="116840" name="Text Box 116839"/>
            <p:cNvSpPr txBox="1"/>
            <p:nvPr/>
          </p:nvSpPr>
          <p:spPr>
            <a:xfrm>
              <a:off x="5280" y="1632"/>
              <a:ext cx="240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16841" name="Text Box 116840"/>
            <p:cNvSpPr txBox="1"/>
            <p:nvPr/>
          </p:nvSpPr>
          <p:spPr>
            <a:xfrm>
              <a:off x="5280" y="1152"/>
              <a:ext cx="240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40</a:t>
              </a:r>
            </a:p>
          </p:txBody>
        </p:sp>
        <p:grpSp>
          <p:nvGrpSpPr>
            <p:cNvPr id="116842" name="Group 116841"/>
            <p:cNvGrpSpPr/>
            <p:nvPr/>
          </p:nvGrpSpPr>
          <p:grpSpPr>
            <a:xfrm rot="10800000">
              <a:off x="4656" y="816"/>
              <a:ext cx="288" cy="2640"/>
              <a:chOff x="4896" y="528"/>
              <a:chExt cx="288" cy="2640"/>
            </a:xfrm>
          </p:grpSpPr>
          <p:sp>
            <p:nvSpPr>
              <p:cNvPr id="116843" name="Rectangles 116842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6844" name="Group 116843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16845" name="Straight Connector 116844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16846" name="Group 116845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6847" name="Straight Connector 116846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6848" name="Straight Connector 116847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16849" name="Group 116848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6850" name="Straight Connector 116849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6851" name="Straight Connector 116850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16852" name="Group 116851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16853" name="Group 116852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54" name="Straight Connector 11685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55" name="Group 11685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56" name="Straight Connector 11685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57" name="Straight Connector 11685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58" name="Group 11685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59" name="Straight Connector 11685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60" name="Straight Connector 11685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61" name="Group 116860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62" name="Straight Connector 11686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63" name="Group 11686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64" name="Straight Connector 11686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65" name="Straight Connector 11686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66" name="Group 11686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67" name="Straight Connector 11686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68" name="Straight Connector 11686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69" name="Group 116868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70" name="Straight Connector 11686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71" name="Group 11687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72" name="Straight Connector 11687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73" name="Straight Connector 11687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74" name="Group 11687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75" name="Straight Connector 11687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76" name="Straight Connector 11687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77" name="Group 116876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78" name="Straight Connector 11687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79" name="Group 11687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80" name="Straight Connector 11687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81" name="Straight Connector 11688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82" name="Group 11688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83" name="Straight Connector 11688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84" name="Straight Connector 11688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885" name="Group 116884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86" name="Straight Connector 11688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87" name="Group 11688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88" name="Straight Connector 11688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89" name="Straight Connector 11688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90" name="Group 11688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91" name="Straight Connector 11689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92" name="Straight Connector 11689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16893" name="Group 116892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16894" name="Group 116893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895" name="Straight Connector 11689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896" name="Group 11689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897" name="Straight Connector 11689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898" name="Straight Connector 11689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899" name="Group 11689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00" name="Straight Connector 11689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01" name="Straight Connector 11690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902" name="Group 116901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03" name="Straight Connector 11690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04" name="Group 11690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05" name="Straight Connector 11690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06" name="Straight Connector 11690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907" name="Group 11690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08" name="Straight Connector 11690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09" name="Straight Connector 11690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910" name="Group 116909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11" name="Straight Connector 11691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12" name="Group 11691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13" name="Straight Connector 11691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14" name="Straight Connector 11691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915" name="Group 11691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16" name="Straight Connector 11691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17" name="Straight Connector 11691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918" name="Group 116917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19" name="Straight Connector 11691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20" name="Group 11691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21" name="Straight Connector 11692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22" name="Straight Connector 11692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923" name="Group 11692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24" name="Straight Connector 11692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25" name="Straight Connector 11692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926" name="Group 116925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27" name="Straight Connector 11692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28" name="Group 11692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29" name="Straight Connector 11692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30" name="Straight Connector 11692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931" name="Group 11693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32" name="Straight Connector 11693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33" name="Straight Connector 11693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16934" name="Text Box 116933"/>
            <p:cNvSpPr txBox="1"/>
            <p:nvPr/>
          </p:nvSpPr>
          <p:spPr>
            <a:xfrm>
              <a:off x="4656" y="3072"/>
              <a:ext cx="336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-40</a:t>
              </a:r>
            </a:p>
          </p:txBody>
        </p:sp>
        <p:sp>
          <p:nvSpPr>
            <p:cNvPr id="116935" name="Text Box 116934"/>
            <p:cNvSpPr txBox="1"/>
            <p:nvPr/>
          </p:nvSpPr>
          <p:spPr>
            <a:xfrm>
              <a:off x="4704" y="432"/>
              <a:ext cx="6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baseline="30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  <a:r>
                <a:rPr sz="28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  <a:endParaRPr sz="2800" b="1" baseline="30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6936" name="Text Box 116935"/>
            <p:cNvSpPr txBox="1"/>
            <p:nvPr/>
          </p:nvSpPr>
          <p:spPr>
            <a:xfrm>
              <a:off x="5280" y="912"/>
              <a:ext cx="336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50</a:t>
              </a:r>
            </a:p>
          </p:txBody>
        </p:sp>
        <p:sp>
          <p:nvSpPr>
            <p:cNvPr id="116937" name="Text Box 116936"/>
            <p:cNvSpPr txBox="1"/>
            <p:nvPr/>
          </p:nvSpPr>
          <p:spPr>
            <a:xfrm>
              <a:off x="5280" y="1392"/>
              <a:ext cx="336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116938" name="Text Box 116937"/>
            <p:cNvSpPr txBox="1"/>
            <p:nvPr/>
          </p:nvSpPr>
          <p:spPr>
            <a:xfrm>
              <a:off x="5280" y="1872"/>
              <a:ext cx="336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16939" name="Text Box 116938"/>
            <p:cNvSpPr txBox="1"/>
            <p:nvPr/>
          </p:nvSpPr>
          <p:spPr>
            <a:xfrm>
              <a:off x="4656" y="2832"/>
              <a:ext cx="288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-30</a:t>
              </a:r>
            </a:p>
          </p:txBody>
        </p:sp>
        <p:sp>
          <p:nvSpPr>
            <p:cNvPr id="116940" name="Text Box 116939"/>
            <p:cNvSpPr txBox="1"/>
            <p:nvPr/>
          </p:nvSpPr>
          <p:spPr>
            <a:xfrm>
              <a:off x="4656" y="2352"/>
              <a:ext cx="288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-10</a:t>
              </a:r>
            </a:p>
          </p:txBody>
        </p:sp>
        <p:sp>
          <p:nvSpPr>
            <p:cNvPr id="116941" name="Text Box 116940"/>
            <p:cNvSpPr txBox="1"/>
            <p:nvPr/>
          </p:nvSpPr>
          <p:spPr>
            <a:xfrm>
              <a:off x="4656" y="2592"/>
              <a:ext cx="288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-20</a:t>
              </a:r>
            </a:p>
          </p:txBody>
        </p:sp>
      </p:grpSp>
      <p:sp>
        <p:nvSpPr>
          <p:cNvPr id="116948" name="Rectangles 116947"/>
          <p:cNvSpPr/>
          <p:nvPr/>
        </p:nvSpPr>
        <p:spPr>
          <a:xfrm>
            <a:off x="7924800" y="3810000"/>
            <a:ext cx="228600" cy="381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6950" name="Rounded Rectangular Callout 116949"/>
          <p:cNvSpPr/>
          <p:nvPr/>
        </p:nvSpPr>
        <p:spPr>
          <a:xfrm>
            <a:off x="2971800" y="838200"/>
            <a:ext cx="3276600" cy="1219200"/>
          </a:xfrm>
          <a:prstGeom prst="wedgeRoundRectCallout">
            <a:avLst>
              <a:gd name="adj1" fmla="val -63421"/>
              <a:gd name="adj2" fmla="val 210676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eaLnBrk="1" hangingPunct="1"/>
            <a:r>
              <a:rPr sz="24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ở Mát – xcơ – va lúc 7 giờ là bao nhiêu độ</a:t>
            </a:r>
            <a:r>
              <a:rPr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6953" name="Flowchart: Alternate Process 116952"/>
          <p:cNvSpPr/>
          <p:nvPr/>
        </p:nvSpPr>
        <p:spPr>
          <a:xfrm>
            <a:off x="2007870" y="1219200"/>
            <a:ext cx="164592" cy="2819400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sz="2800" b="1" dirty="0">
              <a:latin typeface="Times New Roman" panose="02020603050405020304" pitchFamily="18" charset="0"/>
            </a:endParaRPr>
          </a:p>
        </p:txBody>
      </p:sp>
      <p:grpSp>
        <p:nvGrpSpPr>
          <p:cNvPr id="116956" name="Group 116955"/>
          <p:cNvGrpSpPr/>
          <p:nvPr/>
        </p:nvGrpSpPr>
        <p:grpSpPr>
          <a:xfrm>
            <a:off x="6553200" y="609600"/>
            <a:ext cx="1600200" cy="6172200"/>
            <a:chOff x="4656" y="384"/>
            <a:chExt cx="960" cy="3696"/>
          </a:xfrm>
        </p:grpSpPr>
        <p:grpSp>
          <p:nvGrpSpPr>
            <p:cNvPr id="116957" name="Group 116956"/>
            <p:cNvGrpSpPr/>
            <p:nvPr/>
          </p:nvGrpSpPr>
          <p:grpSpPr>
            <a:xfrm>
              <a:off x="4656" y="384"/>
              <a:ext cx="864" cy="3696"/>
              <a:chOff x="4416" y="576"/>
              <a:chExt cx="720" cy="3360"/>
            </a:xfrm>
          </p:grpSpPr>
          <p:sp>
            <p:nvSpPr>
              <p:cNvPr id="116958" name="Rounded Rectangle 116957"/>
              <p:cNvSpPr/>
              <p:nvPr/>
            </p:nvSpPr>
            <p:spPr>
              <a:xfrm>
                <a:off x="4416" y="576"/>
                <a:ext cx="720" cy="3360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sz="2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6959" name="Oval 116958"/>
              <p:cNvSpPr/>
              <p:nvPr/>
            </p:nvSpPr>
            <p:spPr>
              <a:xfrm>
                <a:off x="4608" y="3408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6960" name="Flowchart: Alternate Process 116959"/>
            <p:cNvSpPr/>
            <p:nvPr/>
          </p:nvSpPr>
          <p:spPr>
            <a:xfrm>
              <a:off x="5040" y="816"/>
              <a:ext cx="96" cy="2688"/>
            </a:xfrm>
            <a:prstGeom prst="flowChartAlternateProcess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sz="28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16961" name="Group 116960"/>
            <p:cNvGrpSpPr/>
            <p:nvPr/>
          </p:nvGrpSpPr>
          <p:grpSpPr>
            <a:xfrm>
              <a:off x="5232" y="816"/>
              <a:ext cx="288" cy="2640"/>
              <a:chOff x="4896" y="528"/>
              <a:chExt cx="288" cy="2640"/>
            </a:xfrm>
          </p:grpSpPr>
          <p:sp>
            <p:nvSpPr>
              <p:cNvPr id="116962" name="Rectangles 116961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6963" name="Group 116962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16964" name="Straight Connector 116963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16965" name="Group 116964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6966" name="Straight Connector 116965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6967" name="Straight Connector 116966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16968" name="Group 116967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6969" name="Straight Connector 116968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6970" name="Straight Connector 116969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16971" name="Group 116970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16972" name="Group 116971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73" name="Straight Connector 11697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74" name="Group 11697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75" name="Straight Connector 11697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76" name="Straight Connector 11697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977" name="Group 11697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78" name="Straight Connector 11697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79" name="Straight Connector 11697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980" name="Group 116979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81" name="Straight Connector 11698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82" name="Group 11698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83" name="Straight Connector 11698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84" name="Straight Connector 11698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985" name="Group 11698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86" name="Straight Connector 11698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87" name="Straight Connector 11698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988" name="Group 116987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89" name="Straight Connector 11698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90" name="Group 11698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91" name="Straight Connector 11699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92" name="Straight Connector 11699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6993" name="Group 11699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94" name="Straight Connector 11699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6995" name="Straight Connector 11699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6996" name="Group 116995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6997" name="Straight Connector 11699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6998" name="Group 11699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6999" name="Straight Connector 11699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00" name="Straight Connector 11699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01" name="Group 11700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02" name="Straight Connector 11700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03" name="Straight Connector 11700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04" name="Group 117003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05" name="Straight Connector 11700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06" name="Group 11700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07" name="Straight Connector 11700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08" name="Straight Connector 11700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09" name="Group 11700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10" name="Straight Connector 11700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11" name="Straight Connector 11701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17012" name="Group 117011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17013" name="Group 117012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14" name="Straight Connector 11701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15" name="Group 11701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16" name="Straight Connector 11701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17" name="Straight Connector 11701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18" name="Group 11701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19" name="Straight Connector 11701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20" name="Straight Connector 11701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21" name="Group 117020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22" name="Straight Connector 11702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23" name="Group 11702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24" name="Straight Connector 11702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25" name="Straight Connector 11702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26" name="Group 11702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27" name="Straight Connector 11702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28" name="Straight Connector 11702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29" name="Group 117028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30" name="Straight Connector 11702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31" name="Group 11703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32" name="Straight Connector 11703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33" name="Straight Connector 11703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34" name="Group 11703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35" name="Straight Connector 11703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36" name="Straight Connector 11703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37" name="Group 117036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38" name="Straight Connector 11703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39" name="Group 11703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40" name="Straight Connector 11703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41" name="Straight Connector 11704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42" name="Group 11704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43" name="Straight Connector 11704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44" name="Straight Connector 11704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45" name="Group 117044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46" name="Straight Connector 11704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47" name="Group 11704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48" name="Straight Connector 11704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49" name="Straight Connector 11704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50" name="Group 11704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51" name="Straight Connector 11705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52" name="Straight Connector 11705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17053" name="Text Box 117052"/>
            <p:cNvSpPr txBox="1"/>
            <p:nvPr/>
          </p:nvSpPr>
          <p:spPr>
            <a:xfrm>
              <a:off x="5280" y="2112"/>
              <a:ext cx="240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  0</a:t>
              </a:r>
            </a:p>
          </p:txBody>
        </p:sp>
        <p:sp>
          <p:nvSpPr>
            <p:cNvPr id="117054" name="Text Box 117053"/>
            <p:cNvSpPr txBox="1"/>
            <p:nvPr/>
          </p:nvSpPr>
          <p:spPr>
            <a:xfrm>
              <a:off x="5280" y="1632"/>
              <a:ext cx="240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+2</a:t>
              </a:r>
            </a:p>
          </p:txBody>
        </p:sp>
        <p:sp>
          <p:nvSpPr>
            <p:cNvPr id="117055" name="Text Box 117054"/>
            <p:cNvSpPr txBox="1"/>
            <p:nvPr/>
          </p:nvSpPr>
          <p:spPr>
            <a:xfrm>
              <a:off x="5280" y="1152"/>
              <a:ext cx="240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+4</a:t>
              </a:r>
            </a:p>
          </p:txBody>
        </p:sp>
        <p:grpSp>
          <p:nvGrpSpPr>
            <p:cNvPr id="117056" name="Group 117055"/>
            <p:cNvGrpSpPr/>
            <p:nvPr/>
          </p:nvGrpSpPr>
          <p:grpSpPr>
            <a:xfrm rot="10800000">
              <a:off x="4656" y="816"/>
              <a:ext cx="288" cy="2640"/>
              <a:chOff x="4896" y="528"/>
              <a:chExt cx="288" cy="2640"/>
            </a:xfrm>
          </p:grpSpPr>
          <p:sp>
            <p:nvSpPr>
              <p:cNvPr id="117057" name="Rectangles 117056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7058" name="Group 117057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17059" name="Straight Connector 117058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17060" name="Group 117059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7061" name="Straight Connector 117060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7062" name="Straight Connector 117061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17063" name="Group 117062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17064" name="Straight Connector 117063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7065" name="Straight Connector 117064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17066" name="Group 117065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17067" name="Group 117066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68" name="Straight Connector 11706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69" name="Group 11706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70" name="Straight Connector 11706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71" name="Straight Connector 11707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72" name="Group 11707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73" name="Straight Connector 11707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74" name="Straight Connector 11707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75" name="Group 117074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76" name="Straight Connector 11707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77" name="Group 11707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78" name="Straight Connector 11707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79" name="Straight Connector 11707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80" name="Group 11707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81" name="Straight Connector 11708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82" name="Straight Connector 11708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83" name="Group 117082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84" name="Straight Connector 11708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85" name="Group 11708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86" name="Straight Connector 11708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87" name="Straight Connector 11708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88" name="Group 11708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89" name="Straight Connector 11708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90" name="Straight Connector 11708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91" name="Group 117090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092" name="Straight Connector 11709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093" name="Group 11709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94" name="Straight Connector 11709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95" name="Straight Connector 11709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096" name="Group 11709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097" name="Straight Connector 11709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098" name="Straight Connector 11709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099" name="Group 117098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100" name="Straight Connector 11709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101" name="Group 11710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02" name="Straight Connector 11710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03" name="Straight Connector 11710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104" name="Group 11710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05" name="Straight Connector 11710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06" name="Straight Connector 11710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17107" name="Group 117106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17108" name="Group 117107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109" name="Straight Connector 11710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110" name="Group 11710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11" name="Straight Connector 11711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12" name="Straight Connector 11711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113" name="Group 11711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14" name="Straight Connector 11711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15" name="Straight Connector 11711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116" name="Group 117115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117" name="Straight Connector 11711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118" name="Group 11711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19" name="Straight Connector 11711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20" name="Straight Connector 11711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121" name="Group 11712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22" name="Straight Connector 11712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23" name="Straight Connector 11712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124" name="Group 117123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125" name="Straight Connector 11712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126" name="Group 11712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27" name="Straight Connector 11712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28" name="Straight Connector 11712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129" name="Group 11712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30" name="Straight Connector 11712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31" name="Straight Connector 11713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132" name="Group 117131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133" name="Straight Connector 11713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134" name="Group 11713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35" name="Straight Connector 11713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36" name="Straight Connector 11713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137" name="Group 11713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38" name="Straight Connector 11713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39" name="Straight Connector 11713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17140" name="Group 117139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17141" name="Straight Connector 11714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17142" name="Group 11714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43" name="Straight Connector 11714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44" name="Straight Connector 11714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17145" name="Group 11714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17146" name="Straight Connector 11714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7147" name="Straight Connector 11714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17148" name="Text Box 117147"/>
            <p:cNvSpPr txBox="1"/>
            <p:nvPr/>
          </p:nvSpPr>
          <p:spPr>
            <a:xfrm>
              <a:off x="4656" y="3072"/>
              <a:ext cx="336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17149" name="Text Box 117148"/>
            <p:cNvSpPr txBox="1"/>
            <p:nvPr/>
          </p:nvSpPr>
          <p:spPr>
            <a:xfrm>
              <a:off x="4704" y="432"/>
              <a:ext cx="624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baseline="30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  <a:r>
                <a:rPr sz="28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  <a:endParaRPr sz="2800" b="1" baseline="30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7150" name="Text Box 117149"/>
            <p:cNvSpPr txBox="1"/>
            <p:nvPr/>
          </p:nvSpPr>
          <p:spPr>
            <a:xfrm>
              <a:off x="5280" y="912"/>
              <a:ext cx="336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+5</a:t>
              </a:r>
            </a:p>
          </p:txBody>
        </p:sp>
        <p:sp>
          <p:nvSpPr>
            <p:cNvPr id="117151" name="Text Box 117150"/>
            <p:cNvSpPr txBox="1"/>
            <p:nvPr/>
          </p:nvSpPr>
          <p:spPr>
            <a:xfrm>
              <a:off x="5280" y="1392"/>
              <a:ext cx="336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+3</a:t>
              </a:r>
            </a:p>
          </p:txBody>
        </p:sp>
        <p:sp>
          <p:nvSpPr>
            <p:cNvPr id="117152" name="Text Box 117151"/>
            <p:cNvSpPr txBox="1"/>
            <p:nvPr/>
          </p:nvSpPr>
          <p:spPr>
            <a:xfrm>
              <a:off x="5280" y="1872"/>
              <a:ext cx="336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17153" name="Text Box 117152"/>
            <p:cNvSpPr txBox="1"/>
            <p:nvPr/>
          </p:nvSpPr>
          <p:spPr>
            <a:xfrm>
              <a:off x="4656" y="2832"/>
              <a:ext cx="288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17154" name="Text Box 117153"/>
            <p:cNvSpPr txBox="1"/>
            <p:nvPr/>
          </p:nvSpPr>
          <p:spPr>
            <a:xfrm>
              <a:off x="4656" y="2352"/>
              <a:ext cx="288" cy="18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17155" name="Text Box 117154"/>
            <p:cNvSpPr txBox="1"/>
            <p:nvPr/>
          </p:nvSpPr>
          <p:spPr>
            <a:xfrm>
              <a:off x="4656" y="2592"/>
              <a:ext cx="288" cy="1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</p:grpSp>
      <p:sp>
        <p:nvSpPr>
          <p:cNvPr id="117156" name="Flowchart: Alternate Process 117155"/>
          <p:cNvSpPr/>
          <p:nvPr/>
        </p:nvSpPr>
        <p:spPr>
          <a:xfrm>
            <a:off x="7191375" y="1295400"/>
            <a:ext cx="164592" cy="2039620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117157" name="Rounded Rectangular Callout 117156"/>
          <p:cNvSpPr/>
          <p:nvPr/>
        </p:nvSpPr>
        <p:spPr>
          <a:xfrm>
            <a:off x="3124200" y="228600"/>
            <a:ext cx="3276600" cy="1219200"/>
          </a:xfrm>
          <a:prstGeom prst="wedgeRoundRectCallout">
            <a:avLst>
              <a:gd name="adj1" fmla="val 61724"/>
              <a:gd name="adj2" fmla="val 194843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eaLnBrk="1" hangingPunct="1"/>
            <a:r>
              <a:rPr sz="24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ở Mát–xcơ–va lúc 13 giờ là bao nhiêu độ</a:t>
            </a:r>
            <a:r>
              <a:rPr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7158" name="Rounded Rectangular Callout 117157"/>
          <p:cNvSpPr/>
          <p:nvPr/>
        </p:nvSpPr>
        <p:spPr>
          <a:xfrm>
            <a:off x="3048000" y="293370"/>
            <a:ext cx="3352800" cy="3201670"/>
          </a:xfrm>
          <a:prstGeom prst="wedgeRoundRectCallout">
            <a:avLst>
              <a:gd name="adj1" fmla="val 34943"/>
              <a:gd name="adj2" fmla="val 97223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l" eaLnBrk="1" hangingPunct="1"/>
            <a:r>
              <a:rPr sz="24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ở Mát–xcơ–va lúc 7 giờ là -10 độ, nhiệt độ lúc 13 giờ là +1 độ. Vậy vào thời điểm nào thì nhiệt độ ở Mát–</a:t>
            </a:r>
            <a:r>
              <a:rPr lang="en-US" sz="24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4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cơ–va cao hơn</a:t>
            </a:r>
            <a:r>
              <a:rPr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6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50" grpId="0" bldLvl="0" animBg="1"/>
      <p:bldP spid="116950" grpId="1" bldLvl="0" animBg="1"/>
      <p:bldP spid="116953" grpId="0" bldLvl="0" animBg="1"/>
      <p:bldP spid="117156" grpId="0" bldLvl="0" animBg="1"/>
      <p:bldP spid="117157" grpId="0" bldLvl="0" animBg="1"/>
      <p:bldP spid="117157" grpId="1" bldLvl="0" animBg="1"/>
      <p:bldP spid="11715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s 37889"/>
          <p:cNvSpPr/>
          <p:nvPr/>
        </p:nvSpPr>
        <p:spPr>
          <a:xfrm>
            <a:off x="0" y="762000"/>
            <a:ext cx="5867400" cy="6096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1" name="Rectangle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37892" name="WordArt 32"/>
          <p:cNvSpPr>
            <a:spLocks noTextEdit="1"/>
          </p:cNvSpPr>
          <p:nvPr/>
        </p:nvSpPr>
        <p:spPr>
          <a:xfrm>
            <a:off x="18288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Tiết 42: THỨ TỰ TRONG TẬP HỢP CÁC SỐ NGUYÊN</a:t>
            </a:r>
          </a:p>
        </p:txBody>
      </p:sp>
      <p:sp>
        <p:nvSpPr>
          <p:cNvPr id="37894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37933" name="Text Box 37932"/>
          <p:cNvSpPr txBox="1"/>
          <p:nvPr/>
        </p:nvSpPr>
        <p:spPr>
          <a:xfrm>
            <a:off x="0" y="1066800"/>
            <a:ext cx="457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số nguyên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798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389063"/>
            <a:ext cx="5943600" cy="1277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991" name="Oval 37990"/>
          <p:cNvSpPr/>
          <p:nvPr/>
        </p:nvSpPr>
        <p:spPr>
          <a:xfrm>
            <a:off x="5003800" y="1955800"/>
            <a:ext cx="457200" cy="457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92" name="Oval 37991"/>
          <p:cNvSpPr/>
          <p:nvPr/>
        </p:nvSpPr>
        <p:spPr>
          <a:xfrm>
            <a:off x="4013200" y="1955800"/>
            <a:ext cx="457200" cy="457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93" name="AutoShape 31"/>
          <p:cNvSpPr/>
          <p:nvPr/>
        </p:nvSpPr>
        <p:spPr>
          <a:xfrm>
            <a:off x="5943600" y="1346200"/>
            <a:ext cx="3200400" cy="1676400"/>
          </a:xfrm>
          <a:prstGeom prst="wedgeEllipseCallout">
            <a:avLst>
              <a:gd name="adj1" fmla="val -43204"/>
              <a:gd name="adj2" fmla="val 10824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eaLnBrk="1" hangingPunct="1"/>
            <a:endParaRPr dirty="0"/>
          </a:p>
        </p:txBody>
      </p:sp>
      <p:sp>
        <p:nvSpPr>
          <p:cNvPr id="2" name="Text Box 32"/>
          <p:cNvSpPr txBox="1"/>
          <p:nvPr/>
        </p:nvSpPr>
        <p:spPr>
          <a:xfrm>
            <a:off x="6019800" y="1812925"/>
            <a:ext cx="3350895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200" dirty="0" err="1">
                <a:latin typeface="Times New Roman" panose="02020603050405020304" pitchFamily="18" charset="0"/>
              </a:rPr>
              <a:t>Trên trục số điểm 3 ở bên trái điểm 5 nên</a:t>
            </a:r>
            <a:r>
              <a:rPr sz="2200">
                <a:latin typeface="Times New Roman" panose="02020603050405020304" pitchFamily="18" charset="0"/>
              </a:rPr>
              <a:t> 3 &lt; 5</a:t>
            </a:r>
          </a:p>
        </p:txBody>
      </p:sp>
      <p:sp>
        <p:nvSpPr>
          <p:cNvPr id="38001" name="Oval 38000"/>
          <p:cNvSpPr/>
          <p:nvPr/>
        </p:nvSpPr>
        <p:spPr>
          <a:xfrm>
            <a:off x="4495800" y="1963420"/>
            <a:ext cx="457200" cy="457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002" name="Oval 38001"/>
          <p:cNvSpPr/>
          <p:nvPr/>
        </p:nvSpPr>
        <p:spPr>
          <a:xfrm>
            <a:off x="3505200" y="1931670"/>
            <a:ext cx="457200" cy="4572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37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37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7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3" grpId="0"/>
      <p:bldP spid="37993" grpId="0" bldLvl="0" animBg="1"/>
      <p:bldP spid="37993" grpId="1" bldLvl="0" animBg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s 119809"/>
          <p:cNvSpPr/>
          <p:nvPr/>
        </p:nvSpPr>
        <p:spPr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9811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19813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grpSp>
        <p:nvGrpSpPr>
          <p:cNvPr id="119820" name="Group 119819"/>
          <p:cNvGrpSpPr/>
          <p:nvPr/>
        </p:nvGrpSpPr>
        <p:grpSpPr>
          <a:xfrm>
            <a:off x="40105" y="1565275"/>
            <a:ext cx="9053763" cy="1252538"/>
            <a:chOff x="204" y="2548"/>
            <a:chExt cx="2709" cy="789"/>
          </a:xfrm>
        </p:grpSpPr>
        <p:sp>
          <p:nvSpPr>
            <p:cNvPr id="119821" name="Text Box 119820"/>
            <p:cNvSpPr txBox="1"/>
            <p:nvPr/>
          </p:nvSpPr>
          <p:spPr>
            <a:xfrm>
              <a:off x="204" y="2548"/>
              <a:ext cx="2709" cy="7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05000"/>
                </a:lnSpc>
                <a:spcBef>
                  <a:spcPct val="15000"/>
                </a:spcBef>
              </a:pP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Xem tr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ụ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 s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ố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n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ằ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 ngang (h. 42).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 c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 t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ừ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bên phải, bên trái, lớn hơn, nhỏ hơn hoặc các dấu</a:t>
              </a:r>
              <a:r>
                <a:rPr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“&gt;”, “&lt;”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v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à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 ch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ỗ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tr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ố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 d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ướ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đâ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 cho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đú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19822" name="Action Button: Custom 119821"/>
            <p:cNvSpPr/>
            <p:nvPr/>
          </p:nvSpPr>
          <p:spPr>
            <a:xfrm>
              <a:off x="235" y="2558"/>
              <a:ext cx="192" cy="240"/>
            </a:xfrm>
            <a:prstGeom prst="actionButtonBlank">
              <a:avLst/>
            </a:prstGeom>
            <a:solidFill>
              <a:srgbClr val="66FF66"/>
            </a:solidFill>
            <a:ln w="9525">
              <a:noFill/>
            </a:ln>
          </p:spPr>
          <p:txBody>
            <a:bodyPr wrap="none" anchor="ctr"/>
            <a:lstStyle/>
            <a:p>
              <a:pPr algn="ctr"/>
              <a:r>
                <a:rPr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?1</a:t>
              </a:r>
            </a:p>
          </p:txBody>
        </p:sp>
      </p:grpSp>
      <p:grpSp>
        <p:nvGrpSpPr>
          <p:cNvPr id="119823" name="Group 119822"/>
          <p:cNvGrpSpPr/>
          <p:nvPr/>
        </p:nvGrpSpPr>
        <p:grpSpPr>
          <a:xfrm>
            <a:off x="1085040" y="2867660"/>
            <a:ext cx="6769449" cy="762020"/>
            <a:chOff x="825" y="3696"/>
            <a:chExt cx="4222" cy="477"/>
          </a:xfrm>
        </p:grpSpPr>
        <p:sp>
          <p:nvSpPr>
            <p:cNvPr id="119824" name="Straight Connector 119823"/>
            <p:cNvSpPr/>
            <p:nvPr/>
          </p:nvSpPr>
          <p:spPr>
            <a:xfrm>
              <a:off x="825" y="3792"/>
              <a:ext cx="4222" cy="6"/>
            </a:xfrm>
            <a:prstGeom prst="line">
              <a:avLst/>
            </a:prstGeom>
            <a:ln w="22225" cap="flat" cmpd="sng">
              <a:solidFill>
                <a:srgbClr val="6600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9825" name="Straight Connector 119824"/>
            <p:cNvSpPr/>
            <p:nvPr/>
          </p:nvSpPr>
          <p:spPr>
            <a:xfrm>
              <a:off x="2382" y="3717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26" name="Straight Connector 119825"/>
            <p:cNvSpPr/>
            <p:nvPr/>
          </p:nvSpPr>
          <p:spPr>
            <a:xfrm>
              <a:off x="3792" y="3704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27" name="Straight Connector 119826"/>
            <p:cNvSpPr/>
            <p:nvPr/>
          </p:nvSpPr>
          <p:spPr>
            <a:xfrm>
              <a:off x="1344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28" name="Straight Connector 119827"/>
            <p:cNvSpPr/>
            <p:nvPr/>
          </p:nvSpPr>
          <p:spPr>
            <a:xfrm>
              <a:off x="4847" y="3696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29" name="Straight Connector 119828"/>
            <p:cNvSpPr/>
            <p:nvPr/>
          </p:nvSpPr>
          <p:spPr>
            <a:xfrm>
              <a:off x="2016" y="3721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30" name="Straight Connector 119829"/>
            <p:cNvSpPr/>
            <p:nvPr/>
          </p:nvSpPr>
          <p:spPr>
            <a:xfrm>
              <a:off x="3447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31" name="Straight Connector 119830"/>
            <p:cNvSpPr/>
            <p:nvPr/>
          </p:nvSpPr>
          <p:spPr>
            <a:xfrm>
              <a:off x="4142" y="3709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32" name="Straight Connector 119831"/>
            <p:cNvSpPr/>
            <p:nvPr/>
          </p:nvSpPr>
          <p:spPr>
            <a:xfrm>
              <a:off x="3102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33" name="Straight Connector 119832"/>
            <p:cNvSpPr/>
            <p:nvPr/>
          </p:nvSpPr>
          <p:spPr>
            <a:xfrm>
              <a:off x="2745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34" name="Straight Connector 119833"/>
            <p:cNvSpPr/>
            <p:nvPr/>
          </p:nvSpPr>
          <p:spPr>
            <a:xfrm>
              <a:off x="4495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35" name="Straight Connector 119834"/>
            <p:cNvSpPr/>
            <p:nvPr/>
          </p:nvSpPr>
          <p:spPr>
            <a:xfrm>
              <a:off x="1687" y="3718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36" name="Text Box 119835"/>
            <p:cNvSpPr txBox="1"/>
            <p:nvPr/>
          </p:nvSpPr>
          <p:spPr>
            <a:xfrm>
              <a:off x="1850" y="3914"/>
              <a:ext cx="3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>
                  <a:solidFill>
                    <a:srgbClr val="99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- 3</a:t>
              </a:r>
            </a:p>
          </p:txBody>
        </p:sp>
        <p:sp>
          <p:nvSpPr>
            <p:cNvPr id="119837" name="Text Box 119836"/>
            <p:cNvSpPr txBox="1"/>
            <p:nvPr/>
          </p:nvSpPr>
          <p:spPr>
            <a:xfrm>
              <a:off x="2993" y="3922"/>
              <a:ext cx="3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>
                  <a:solidFill>
                    <a:srgbClr val="99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119838" name="Group 119837"/>
            <p:cNvGrpSpPr/>
            <p:nvPr/>
          </p:nvGrpSpPr>
          <p:grpSpPr>
            <a:xfrm>
              <a:off x="3347" y="3901"/>
              <a:ext cx="1628" cy="262"/>
              <a:chOff x="2762" y="2186"/>
              <a:chExt cx="1628" cy="233"/>
            </a:xfrm>
          </p:grpSpPr>
          <p:sp>
            <p:nvSpPr>
              <p:cNvPr id="119839" name="Text Box 119838"/>
              <p:cNvSpPr txBox="1"/>
              <p:nvPr/>
            </p:nvSpPr>
            <p:spPr>
              <a:xfrm>
                <a:off x="2762" y="2191"/>
                <a:ext cx="240" cy="22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>
                    <a:solidFill>
                      <a:srgbClr val="99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9840" name="Text Box 119839"/>
              <p:cNvSpPr txBox="1"/>
              <p:nvPr/>
            </p:nvSpPr>
            <p:spPr>
              <a:xfrm>
                <a:off x="3120" y="2196"/>
                <a:ext cx="240" cy="22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>
                    <a:solidFill>
                      <a:srgbClr val="99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9841" name="Text Box 119840"/>
              <p:cNvSpPr txBox="1"/>
              <p:nvPr/>
            </p:nvSpPr>
            <p:spPr>
              <a:xfrm>
                <a:off x="3478" y="2195"/>
                <a:ext cx="240" cy="2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>
                    <a:solidFill>
                      <a:srgbClr val="99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19842" name="Text Box 119841"/>
              <p:cNvSpPr txBox="1"/>
              <p:nvPr/>
            </p:nvSpPr>
            <p:spPr>
              <a:xfrm>
                <a:off x="3809" y="2186"/>
                <a:ext cx="240" cy="2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>
                    <a:solidFill>
                      <a:srgbClr val="99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19843" name="Text Box 119842"/>
              <p:cNvSpPr txBox="1"/>
              <p:nvPr/>
            </p:nvSpPr>
            <p:spPr>
              <a:xfrm>
                <a:off x="4150" y="2191"/>
                <a:ext cx="240" cy="2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>
                    <a:solidFill>
                      <a:srgbClr val="99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119844" name="Text Box 119843"/>
            <p:cNvSpPr txBox="1"/>
            <p:nvPr/>
          </p:nvSpPr>
          <p:spPr>
            <a:xfrm>
              <a:off x="2562" y="3912"/>
              <a:ext cx="33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>
                  <a:solidFill>
                    <a:srgbClr val="99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- 1</a:t>
              </a:r>
            </a:p>
          </p:txBody>
        </p:sp>
        <p:sp>
          <p:nvSpPr>
            <p:cNvPr id="119845" name="Straight Connector 119844"/>
            <p:cNvSpPr/>
            <p:nvPr/>
          </p:nvSpPr>
          <p:spPr>
            <a:xfrm>
              <a:off x="985" y="3709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9846" name="Text Box 119845"/>
            <p:cNvSpPr txBox="1"/>
            <p:nvPr/>
          </p:nvSpPr>
          <p:spPr>
            <a:xfrm>
              <a:off x="2208" y="3917"/>
              <a:ext cx="33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>
                  <a:solidFill>
                    <a:srgbClr val="99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- 2</a:t>
              </a:r>
            </a:p>
          </p:txBody>
        </p:sp>
        <p:sp>
          <p:nvSpPr>
            <p:cNvPr id="119847" name="Text Box 119846"/>
            <p:cNvSpPr txBox="1"/>
            <p:nvPr/>
          </p:nvSpPr>
          <p:spPr>
            <a:xfrm>
              <a:off x="1501" y="3919"/>
              <a:ext cx="3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>
                  <a:solidFill>
                    <a:srgbClr val="99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- 4</a:t>
              </a:r>
            </a:p>
          </p:txBody>
        </p:sp>
        <p:sp>
          <p:nvSpPr>
            <p:cNvPr id="119848" name="Text Box 119847"/>
            <p:cNvSpPr txBox="1"/>
            <p:nvPr/>
          </p:nvSpPr>
          <p:spPr>
            <a:xfrm>
              <a:off x="1174" y="3923"/>
              <a:ext cx="3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>
                  <a:solidFill>
                    <a:srgbClr val="99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- 5</a:t>
              </a:r>
            </a:p>
          </p:txBody>
        </p:sp>
        <p:sp>
          <p:nvSpPr>
            <p:cNvPr id="119849" name="Text Box 119848"/>
            <p:cNvSpPr txBox="1"/>
            <p:nvPr/>
          </p:nvSpPr>
          <p:spPr>
            <a:xfrm>
              <a:off x="825" y="3915"/>
              <a:ext cx="38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>
                  <a:solidFill>
                    <a:srgbClr val="99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- 6</a:t>
              </a:r>
            </a:p>
          </p:txBody>
        </p:sp>
      </p:grpSp>
      <p:sp>
        <p:nvSpPr>
          <p:cNvPr id="119880" name="Rectangles 119879"/>
          <p:cNvSpPr/>
          <p:nvPr/>
        </p:nvSpPr>
        <p:spPr>
          <a:xfrm>
            <a:off x="228600" y="4073525"/>
            <a:ext cx="8825865" cy="155321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buNone/>
            </a:pP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 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 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-3, n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-5  ...........</a:t>
            </a:r>
            <a:r>
              <a:rPr lang="en-US"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-3 v</a:t>
            </a:r>
            <a:r>
              <a:rPr lang="en-US"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-5…. -3</a:t>
            </a:r>
          </a:p>
          <a:p>
            <a:pPr lvl="0">
              <a:buNone/>
            </a:pP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n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ằm 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   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-3, n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…………. -3 v</a:t>
            </a:r>
            <a:r>
              <a:rPr lang="en-US"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2… -3</a:t>
            </a:r>
          </a:p>
          <a:p>
            <a:pPr lvl="0">
              <a:buNone/>
            </a:pP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-2 n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m……….... 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0, n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 ……......... 0 </a:t>
            </a:r>
            <a:r>
              <a:rPr lang="en-US"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sz="24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-2 .... 0</a:t>
            </a:r>
          </a:p>
        </p:txBody>
      </p:sp>
      <p:sp>
        <p:nvSpPr>
          <p:cNvPr id="119881" name="Rectangles 119880"/>
          <p:cNvSpPr/>
          <p:nvPr/>
        </p:nvSpPr>
        <p:spPr>
          <a:xfrm>
            <a:off x="2058670" y="3965575"/>
            <a:ext cx="1371600" cy="6191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tr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19882" name="Rectangles 119881"/>
          <p:cNvSpPr/>
          <p:nvPr/>
        </p:nvSpPr>
        <p:spPr>
          <a:xfrm>
            <a:off x="5163185" y="3974465"/>
            <a:ext cx="1371600" cy="6175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ỏ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9883" name="Rectangles 119882"/>
          <p:cNvSpPr/>
          <p:nvPr/>
        </p:nvSpPr>
        <p:spPr>
          <a:xfrm>
            <a:off x="7854315" y="4147820"/>
            <a:ext cx="533400" cy="30797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19884" name="Rectangles 119883"/>
          <p:cNvSpPr/>
          <p:nvPr/>
        </p:nvSpPr>
        <p:spPr>
          <a:xfrm>
            <a:off x="5177155" y="4376420"/>
            <a:ext cx="1371600" cy="6191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h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19885" name="Rectangles 119884"/>
          <p:cNvSpPr/>
          <p:nvPr/>
        </p:nvSpPr>
        <p:spPr>
          <a:xfrm>
            <a:off x="2032000" y="4402455"/>
            <a:ext cx="1371600" cy="6191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19886" name="Rectangles 119885"/>
          <p:cNvSpPr/>
          <p:nvPr/>
        </p:nvSpPr>
        <p:spPr>
          <a:xfrm>
            <a:off x="7848600" y="4574223"/>
            <a:ext cx="533400" cy="309562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19889" name="Rectangles 119888"/>
          <p:cNvSpPr/>
          <p:nvPr/>
        </p:nvSpPr>
        <p:spPr>
          <a:xfrm>
            <a:off x="7998460" y="5031105"/>
            <a:ext cx="533400" cy="309563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19890" name="WordArt 32"/>
          <p:cNvSpPr>
            <a:spLocks noTextEdit="1"/>
          </p:cNvSpPr>
          <p:nvPr/>
        </p:nvSpPr>
        <p:spPr>
          <a:xfrm>
            <a:off x="17526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Tiết 42: </a:t>
            </a:r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  <p:sp>
        <p:nvSpPr>
          <p:cNvPr id="2" name="Rectangles 1"/>
          <p:cNvSpPr/>
          <p:nvPr/>
        </p:nvSpPr>
        <p:spPr>
          <a:xfrm>
            <a:off x="5361305" y="4847590"/>
            <a:ext cx="1371600" cy="61753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ỏ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s 2"/>
          <p:cNvSpPr/>
          <p:nvPr/>
        </p:nvSpPr>
        <p:spPr>
          <a:xfrm>
            <a:off x="2209800" y="4836160"/>
            <a:ext cx="1371600" cy="61912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tr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0" y="1084580"/>
            <a:ext cx="457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số nguyên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752600" y="2432685"/>
            <a:ext cx="344170" cy="845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825750" y="2428240"/>
            <a:ext cx="344170" cy="845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678805" y="2425065"/>
            <a:ext cx="344170" cy="845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3408680" y="2430145"/>
            <a:ext cx="344170" cy="845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4570095" y="2433320"/>
            <a:ext cx="344170" cy="845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3775710" y="3570605"/>
            <a:ext cx="995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Hình 42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81" grpId="0"/>
      <p:bldP spid="119882" grpId="0"/>
      <p:bldP spid="119883" grpId="0"/>
      <p:bldP spid="119884" grpId="0"/>
      <p:bldP spid="119885" grpId="0"/>
      <p:bldP spid="119886" grpId="0"/>
      <p:bldP spid="119889" grpId="0"/>
      <p:bldP spid="2" grpId="0"/>
      <p:bldP spid="3" grpId="0"/>
      <p:bldP spid="5" grpId="0"/>
      <p:bldP spid="5" grpId="1"/>
      <p:bldP spid="6" grpId="0"/>
      <p:bldP spid="6" grpId="2"/>
      <p:bldP spid="6" grpId="3"/>
      <p:bldP spid="7" grpId="0"/>
      <p:bldP spid="7" grpId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s 123905"/>
          <p:cNvSpPr/>
          <p:nvPr/>
        </p:nvSpPr>
        <p:spPr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 sz="2400"/>
          </a:p>
        </p:txBody>
      </p:sp>
      <p:sp>
        <p:nvSpPr>
          <p:cNvPr id="123907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23909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grpSp>
        <p:nvGrpSpPr>
          <p:cNvPr id="123916" name="Group 123915"/>
          <p:cNvGrpSpPr/>
          <p:nvPr/>
        </p:nvGrpSpPr>
        <p:grpSpPr>
          <a:xfrm>
            <a:off x="803958" y="1755775"/>
            <a:ext cx="7273512" cy="758825"/>
            <a:chOff x="825" y="3696"/>
            <a:chExt cx="4282" cy="475"/>
          </a:xfrm>
        </p:grpSpPr>
        <p:sp>
          <p:nvSpPr>
            <p:cNvPr id="123917" name="Straight Connector 123916"/>
            <p:cNvSpPr/>
            <p:nvPr/>
          </p:nvSpPr>
          <p:spPr>
            <a:xfrm flipV="1">
              <a:off x="825" y="3787"/>
              <a:ext cx="4282" cy="5"/>
            </a:xfrm>
            <a:prstGeom prst="line">
              <a:avLst/>
            </a:prstGeom>
            <a:ln w="28575" cap="flat" cmpd="sng">
              <a:solidFill>
                <a:srgbClr val="990099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23918" name="Straight Connector 123917"/>
            <p:cNvSpPr/>
            <p:nvPr/>
          </p:nvSpPr>
          <p:spPr>
            <a:xfrm>
              <a:off x="2382" y="3717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19" name="Straight Connector 123918"/>
            <p:cNvSpPr/>
            <p:nvPr/>
          </p:nvSpPr>
          <p:spPr>
            <a:xfrm>
              <a:off x="3792" y="3704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0" name="Straight Connector 123919"/>
            <p:cNvSpPr/>
            <p:nvPr/>
          </p:nvSpPr>
          <p:spPr>
            <a:xfrm>
              <a:off x="1344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1" name="Straight Connector 123920"/>
            <p:cNvSpPr/>
            <p:nvPr/>
          </p:nvSpPr>
          <p:spPr>
            <a:xfrm>
              <a:off x="4847" y="3696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2" name="Straight Connector 123921"/>
            <p:cNvSpPr/>
            <p:nvPr/>
          </p:nvSpPr>
          <p:spPr>
            <a:xfrm>
              <a:off x="2016" y="3721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3" name="Straight Connector 123922"/>
            <p:cNvSpPr/>
            <p:nvPr/>
          </p:nvSpPr>
          <p:spPr>
            <a:xfrm>
              <a:off x="3447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4" name="Straight Connector 123923"/>
            <p:cNvSpPr/>
            <p:nvPr/>
          </p:nvSpPr>
          <p:spPr>
            <a:xfrm>
              <a:off x="4142" y="3709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5" name="Straight Connector 123924"/>
            <p:cNvSpPr/>
            <p:nvPr/>
          </p:nvSpPr>
          <p:spPr>
            <a:xfrm>
              <a:off x="3102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6" name="Straight Connector 123925"/>
            <p:cNvSpPr/>
            <p:nvPr/>
          </p:nvSpPr>
          <p:spPr>
            <a:xfrm>
              <a:off x="2745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7" name="Straight Connector 123926"/>
            <p:cNvSpPr/>
            <p:nvPr/>
          </p:nvSpPr>
          <p:spPr>
            <a:xfrm>
              <a:off x="4495" y="3713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8" name="Straight Connector 123927"/>
            <p:cNvSpPr/>
            <p:nvPr/>
          </p:nvSpPr>
          <p:spPr>
            <a:xfrm>
              <a:off x="1687" y="3718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29" name="Text Box 123928"/>
            <p:cNvSpPr txBox="1"/>
            <p:nvPr/>
          </p:nvSpPr>
          <p:spPr>
            <a:xfrm>
              <a:off x="1850" y="3914"/>
              <a:ext cx="384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 b="1">
                  <a:latin typeface=".VnAvant" panose="020B7200000000000000" pitchFamily="34" charset="0"/>
                </a:rPr>
                <a:t>-3</a:t>
              </a:r>
            </a:p>
          </p:txBody>
        </p:sp>
        <p:sp>
          <p:nvSpPr>
            <p:cNvPr id="123930" name="Text Box 123929"/>
            <p:cNvSpPr txBox="1"/>
            <p:nvPr/>
          </p:nvSpPr>
          <p:spPr>
            <a:xfrm>
              <a:off x="2993" y="3922"/>
              <a:ext cx="384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 b="1">
                  <a:solidFill>
                    <a:srgbClr val="990099"/>
                  </a:solidFill>
                  <a:latin typeface=".VnAvant" panose="020B7200000000000000" pitchFamily="34" charset="0"/>
                </a:rPr>
                <a:t>0</a:t>
              </a:r>
            </a:p>
          </p:txBody>
        </p:sp>
        <p:grpSp>
          <p:nvGrpSpPr>
            <p:cNvPr id="123931" name="Group 123930"/>
            <p:cNvGrpSpPr/>
            <p:nvPr/>
          </p:nvGrpSpPr>
          <p:grpSpPr>
            <a:xfrm>
              <a:off x="3347" y="3901"/>
              <a:ext cx="1628" cy="259"/>
              <a:chOff x="2762" y="2186"/>
              <a:chExt cx="1628" cy="230"/>
            </a:xfrm>
          </p:grpSpPr>
          <p:sp>
            <p:nvSpPr>
              <p:cNvPr id="123932" name="Text Box 123931"/>
              <p:cNvSpPr txBox="1"/>
              <p:nvPr/>
            </p:nvSpPr>
            <p:spPr>
              <a:xfrm>
                <a:off x="2762" y="2191"/>
                <a:ext cx="240" cy="2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 b="1">
                    <a:solidFill>
                      <a:srgbClr val="990099"/>
                    </a:solidFill>
                    <a:latin typeface=".VnAvant" panose="020B7200000000000000" pitchFamily="34" charset="0"/>
                  </a:rPr>
                  <a:t>1</a:t>
                </a:r>
              </a:p>
            </p:txBody>
          </p:sp>
          <p:sp>
            <p:nvSpPr>
              <p:cNvPr id="123933" name="Text Box 123932"/>
              <p:cNvSpPr txBox="1"/>
              <p:nvPr/>
            </p:nvSpPr>
            <p:spPr>
              <a:xfrm>
                <a:off x="3120" y="2196"/>
                <a:ext cx="240" cy="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 b="1">
                    <a:solidFill>
                      <a:srgbClr val="990099"/>
                    </a:solidFill>
                    <a:latin typeface=".VnAvant" panose="020B7200000000000000" pitchFamily="34" charset="0"/>
                  </a:rPr>
                  <a:t>2</a:t>
                </a:r>
              </a:p>
            </p:txBody>
          </p:sp>
          <p:sp>
            <p:nvSpPr>
              <p:cNvPr id="123934" name="Text Box 123933"/>
              <p:cNvSpPr txBox="1"/>
              <p:nvPr/>
            </p:nvSpPr>
            <p:spPr>
              <a:xfrm>
                <a:off x="3478" y="2195"/>
                <a:ext cx="240" cy="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 b="1">
                    <a:solidFill>
                      <a:srgbClr val="990099"/>
                    </a:solidFill>
                    <a:latin typeface=".VnAvant" panose="020B7200000000000000" pitchFamily="34" charset="0"/>
                  </a:rPr>
                  <a:t>3</a:t>
                </a:r>
              </a:p>
            </p:txBody>
          </p:sp>
          <p:sp>
            <p:nvSpPr>
              <p:cNvPr id="123935" name="Text Box 123934"/>
              <p:cNvSpPr txBox="1"/>
              <p:nvPr/>
            </p:nvSpPr>
            <p:spPr>
              <a:xfrm>
                <a:off x="3809" y="2186"/>
                <a:ext cx="240" cy="2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 b="1">
                    <a:solidFill>
                      <a:srgbClr val="990099"/>
                    </a:solidFill>
                    <a:latin typeface=".VnAvant" panose="020B7200000000000000" pitchFamily="34" charset="0"/>
                  </a:rPr>
                  <a:t>4</a:t>
                </a:r>
              </a:p>
            </p:txBody>
          </p:sp>
          <p:sp>
            <p:nvSpPr>
              <p:cNvPr id="123936" name="Text Box 123935"/>
              <p:cNvSpPr txBox="1"/>
              <p:nvPr/>
            </p:nvSpPr>
            <p:spPr>
              <a:xfrm>
                <a:off x="4150" y="2191"/>
                <a:ext cx="240" cy="2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 b="1">
                    <a:solidFill>
                      <a:srgbClr val="990099"/>
                    </a:solidFill>
                    <a:latin typeface=".VnAvant" panose="020B7200000000000000" pitchFamily="34" charset="0"/>
                  </a:rPr>
                  <a:t>5</a:t>
                </a:r>
              </a:p>
            </p:txBody>
          </p:sp>
        </p:grpSp>
        <p:sp>
          <p:nvSpPr>
            <p:cNvPr id="123937" name="Text Box 123936"/>
            <p:cNvSpPr txBox="1"/>
            <p:nvPr/>
          </p:nvSpPr>
          <p:spPr>
            <a:xfrm>
              <a:off x="2562" y="3912"/>
              <a:ext cx="336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 b="1">
                  <a:solidFill>
                    <a:srgbClr val="990099"/>
                  </a:solidFill>
                  <a:latin typeface=".VnAvant" panose="020B7200000000000000" pitchFamily="34" charset="0"/>
                </a:rPr>
                <a:t>-1</a:t>
              </a:r>
            </a:p>
          </p:txBody>
        </p:sp>
        <p:sp>
          <p:nvSpPr>
            <p:cNvPr id="123938" name="Straight Connector 123937"/>
            <p:cNvSpPr/>
            <p:nvPr/>
          </p:nvSpPr>
          <p:spPr>
            <a:xfrm>
              <a:off x="985" y="3709"/>
              <a:ext cx="0" cy="192"/>
            </a:xfrm>
            <a:prstGeom prst="line">
              <a:avLst/>
            </a:prstGeom>
            <a:ln w="9525" cap="flat" cmpd="sng">
              <a:solidFill>
                <a:srgbClr val="990099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939" name="Text Box 123938"/>
            <p:cNvSpPr txBox="1"/>
            <p:nvPr/>
          </p:nvSpPr>
          <p:spPr>
            <a:xfrm>
              <a:off x="2208" y="3917"/>
              <a:ext cx="336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 b="1">
                  <a:solidFill>
                    <a:srgbClr val="990099"/>
                  </a:solidFill>
                  <a:latin typeface=".VnAvant" panose="020B7200000000000000" pitchFamily="34" charset="0"/>
                </a:rPr>
                <a:t>-2</a:t>
              </a:r>
            </a:p>
          </p:txBody>
        </p:sp>
        <p:sp>
          <p:nvSpPr>
            <p:cNvPr id="123940" name="Text Box 123939"/>
            <p:cNvSpPr txBox="1"/>
            <p:nvPr/>
          </p:nvSpPr>
          <p:spPr>
            <a:xfrm>
              <a:off x="1501" y="3919"/>
              <a:ext cx="384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 b="1">
                  <a:latin typeface=".VnAvant" panose="020B7200000000000000" pitchFamily="34" charset="0"/>
                </a:rPr>
                <a:t>-4</a:t>
              </a:r>
            </a:p>
          </p:txBody>
        </p:sp>
        <p:sp>
          <p:nvSpPr>
            <p:cNvPr id="123941" name="Text Box 123940"/>
            <p:cNvSpPr txBox="1"/>
            <p:nvPr/>
          </p:nvSpPr>
          <p:spPr>
            <a:xfrm>
              <a:off x="1174" y="3923"/>
              <a:ext cx="384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 b="1">
                  <a:solidFill>
                    <a:srgbClr val="990099"/>
                  </a:solidFill>
                  <a:latin typeface=".VnAvant" panose="020B7200000000000000" pitchFamily="34" charset="0"/>
                </a:rPr>
                <a:t>-5</a:t>
              </a:r>
            </a:p>
          </p:txBody>
        </p:sp>
        <p:sp>
          <p:nvSpPr>
            <p:cNvPr id="123942" name="Text Box 123941"/>
            <p:cNvSpPr txBox="1"/>
            <p:nvPr/>
          </p:nvSpPr>
          <p:spPr>
            <a:xfrm>
              <a:off x="825" y="3915"/>
              <a:ext cx="384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000" b="1">
                  <a:solidFill>
                    <a:srgbClr val="990099"/>
                  </a:solidFill>
                  <a:latin typeface=".VnAvant" panose="020B7200000000000000" pitchFamily="34" charset="0"/>
                </a:rPr>
                <a:t>-6</a:t>
              </a:r>
            </a:p>
          </p:txBody>
        </p:sp>
      </p:grpSp>
      <p:sp>
        <p:nvSpPr>
          <p:cNvPr id="123963" name="Text Box 123962"/>
          <p:cNvSpPr txBox="1"/>
          <p:nvPr/>
        </p:nvSpPr>
        <p:spPr>
          <a:xfrm>
            <a:off x="381000" y="2829560"/>
            <a:ext cx="827659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 </a:t>
            </a:r>
            <a:r>
              <a:rPr sz="24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sz="24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nguy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 b g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ọ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 sau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 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 nguyên a nếu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 &lt; 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 không có số nguyên nào nằm giữa a và b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(l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ớn hơn a và nhỏ hơn b)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 Khi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 nói a là </a:t>
            </a:r>
            <a:r>
              <a:rPr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 liền trước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 b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64" name="WordArt 32"/>
          <p:cNvSpPr>
            <a:spLocks noTextEdit="1"/>
          </p:cNvSpPr>
          <p:nvPr/>
        </p:nvSpPr>
        <p:spPr>
          <a:xfrm>
            <a:off x="17526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  <p:sp>
        <p:nvSpPr>
          <p:cNvPr id="15" name="Text Box 6"/>
          <p:cNvSpPr txBox="1"/>
          <p:nvPr/>
        </p:nvSpPr>
        <p:spPr>
          <a:xfrm>
            <a:off x="990600" y="166688"/>
            <a:ext cx="990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800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§ 3.</a:t>
            </a:r>
            <a:endParaRPr sz="2800" b="1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37933" name="Text Box 37932"/>
          <p:cNvSpPr txBox="1"/>
          <p:nvPr/>
        </p:nvSpPr>
        <p:spPr>
          <a:xfrm>
            <a:off x="0" y="1066800"/>
            <a:ext cx="457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số nguyên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2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63" grpId="0"/>
      <p:bldP spid="379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25957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25976" name="Rectangles 125975"/>
          <p:cNvSpPr/>
          <p:nvPr/>
        </p:nvSpPr>
        <p:spPr>
          <a:xfrm>
            <a:off x="825500" y="1524000"/>
            <a:ext cx="533400" cy="3048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/>
            <a:r>
              <a:rPr sz="3200">
                <a:solidFill>
                  <a:schemeClr val="bg1"/>
                </a:solidFill>
                <a:latin typeface=".VnTime" panose="020B7200000000000000" pitchFamily="34" charset="0"/>
              </a:rPr>
              <a:t>?2</a:t>
            </a:r>
          </a:p>
        </p:txBody>
      </p:sp>
      <p:grpSp>
        <p:nvGrpSpPr>
          <p:cNvPr id="125977" name="Group 125976"/>
          <p:cNvGrpSpPr/>
          <p:nvPr/>
        </p:nvGrpSpPr>
        <p:grpSpPr>
          <a:xfrm>
            <a:off x="958418" y="990600"/>
            <a:ext cx="5058411" cy="2580060"/>
            <a:chOff x="-206" y="768"/>
            <a:chExt cx="3662" cy="1625"/>
          </a:xfrm>
        </p:grpSpPr>
        <p:sp>
          <p:nvSpPr>
            <p:cNvPr id="125978" name="Text Box 125977"/>
            <p:cNvSpPr txBox="1"/>
            <p:nvPr/>
          </p:nvSpPr>
          <p:spPr>
            <a:xfrm>
              <a:off x="-206" y="1056"/>
              <a:ext cx="2424" cy="133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So s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  <a:r>
                <a:rPr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  <a:p>
              <a:pPr>
                <a:spcBef>
                  <a:spcPct val="50000"/>
                </a:spcBef>
              </a:pP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 2 v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à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7;    b) - 2 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v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à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- 7; </a:t>
              </a:r>
            </a:p>
            <a:p>
              <a:pPr>
                <a:spcBef>
                  <a:spcPct val="50000"/>
                </a:spcBef>
              </a:pP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c) - 4 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v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à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2;  d) - 6 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v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à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0;  </a:t>
              </a:r>
            </a:p>
            <a:p>
              <a:pPr>
                <a:spcBef>
                  <a:spcPct val="50000"/>
                </a:spcBef>
              </a:pP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e) 4 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v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à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- 2;  g) 0 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v</a:t>
              </a:r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à</a:t>
              </a: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125979" name="Action Button: Custom 125978"/>
            <p:cNvSpPr/>
            <p:nvPr/>
          </p:nvSpPr>
          <p:spPr>
            <a:xfrm>
              <a:off x="3072" y="768"/>
              <a:ext cx="384" cy="336"/>
            </a:xfrm>
            <a:prstGeom prst="actionButtonBlank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endParaRPr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5980" name="Text Box 125979"/>
          <p:cNvSpPr txBox="1"/>
          <p:nvPr/>
        </p:nvSpPr>
        <p:spPr>
          <a:xfrm>
            <a:off x="1048385" y="3591878"/>
            <a:ext cx="3657600" cy="212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a) 2 &lt; 7;         b) - 2 &gt; - 7;</a:t>
            </a:r>
          </a:p>
          <a:p>
            <a:pPr>
              <a:spcBef>
                <a:spcPct val="50000"/>
              </a:spcBef>
            </a:pP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c) - 4 &lt; 2;       d) - 6 &lt; 0;  </a:t>
            </a:r>
          </a:p>
          <a:p>
            <a:pPr>
              <a:spcBef>
                <a:spcPct val="50000"/>
              </a:spcBef>
            </a:pP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e) 4 &gt; - 2;       g)  0 &lt; 3</a:t>
            </a:r>
          </a:p>
        </p:txBody>
      </p:sp>
      <p:sp>
        <p:nvSpPr>
          <p:cNvPr id="126001" name="WordArt 32"/>
          <p:cNvSpPr>
            <a:spLocks noTextEdit="1"/>
          </p:cNvSpPr>
          <p:nvPr/>
        </p:nvSpPr>
        <p:spPr>
          <a:xfrm>
            <a:off x="17526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Tiết 42: </a:t>
            </a:r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  <p:sp>
        <p:nvSpPr>
          <p:cNvPr id="130065" name="Text Box 130064"/>
          <p:cNvSpPr txBox="1"/>
          <p:nvPr/>
        </p:nvSpPr>
        <p:spPr>
          <a:xfrm>
            <a:off x="934085" y="1447483"/>
            <a:ext cx="38862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a) 2 &lt; 7; b) -2 &gt; -7; c) -4 &lt; 2;  d) </a:t>
            </a: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 &lt; 0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;  e) </a:t>
            </a: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&gt; - 2</a:t>
            </a:r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; g)  </a:t>
            </a: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&lt; 3</a:t>
            </a:r>
          </a:p>
        </p:txBody>
      </p:sp>
      <p:sp>
        <p:nvSpPr>
          <p:cNvPr id="37933" name="Text Box 37932"/>
          <p:cNvSpPr txBox="1"/>
          <p:nvPr/>
        </p:nvSpPr>
        <p:spPr>
          <a:xfrm>
            <a:off x="0" y="1066800"/>
            <a:ext cx="457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số nguyên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934085" y="3058795"/>
            <a:ext cx="520509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Nhận xét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sym typeface="+mn-ea"/>
              </a:rPr>
              <a:t>:</a:t>
            </a:r>
            <a:endParaRPr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i="1" dirty="0" err="1">
                <a:latin typeface="Times New Roman" panose="02020603050405020304" pitchFamily="18" charset="0"/>
                <a:sym typeface="+mn-ea"/>
              </a:rPr>
              <a:t>- </a:t>
            </a:r>
            <a:r>
              <a:rPr sz="2400" i="1" dirty="0" err="1">
                <a:latin typeface="Times New Roman" panose="02020603050405020304" pitchFamily="18" charset="0"/>
                <a:sym typeface="+mn-ea"/>
              </a:rPr>
              <a:t>Mọi số nguyên dương đều lớn hơn số</a:t>
            </a:r>
            <a:r>
              <a:rPr sz="2400" i="1">
                <a:latin typeface="Times New Roman" panose="02020603050405020304" pitchFamily="18" charset="0"/>
                <a:sym typeface="+mn-ea"/>
              </a:rPr>
              <a:t> 0.</a:t>
            </a:r>
            <a:endParaRPr lang="en-US" sz="2400" b="1" i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934085" y="4073525"/>
            <a:ext cx="484949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i="1" dirty="0" err="1">
                <a:latin typeface="Times New Roman" panose="02020603050405020304" pitchFamily="18" charset="0"/>
                <a:sym typeface="+mn-ea"/>
              </a:rPr>
              <a:t>- </a:t>
            </a:r>
            <a:r>
              <a:rPr sz="2400" i="1" dirty="0" err="1">
                <a:latin typeface="Times New Roman" panose="02020603050405020304" pitchFamily="18" charset="0"/>
                <a:sym typeface="+mn-ea"/>
              </a:rPr>
              <a:t>Mọi số nguyên âm đều nhỏ hơn số</a:t>
            </a:r>
            <a:r>
              <a:rPr sz="2400" i="1">
                <a:latin typeface="Times New Roman" panose="02020603050405020304" pitchFamily="18" charset="0"/>
                <a:sym typeface="+mn-ea"/>
              </a:rPr>
              <a:t> 0.</a:t>
            </a:r>
            <a:endParaRPr lang="en-US" sz="2400" i="1">
              <a:latin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934085" y="4593590"/>
            <a:ext cx="78105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i="1" dirty="0" err="1">
                <a:latin typeface="Times New Roman" panose="02020603050405020304" pitchFamily="18" charset="0"/>
                <a:sym typeface="+mn-ea"/>
              </a:rPr>
              <a:t>- </a:t>
            </a:r>
            <a:r>
              <a:rPr sz="2400" i="1" dirty="0" err="1">
                <a:latin typeface="Times New Roman" panose="02020603050405020304" pitchFamily="18" charset="0"/>
                <a:sym typeface="+mn-ea"/>
              </a:rPr>
              <a:t>Mọi số nguyên âm đều nhỏ hơn bất kì số nguyên dương nào</a:t>
            </a:r>
            <a:r>
              <a:rPr sz="2400" i="1">
                <a:latin typeface="Times New Roman" panose="02020603050405020304" pitchFamily="18" charset="0"/>
                <a:sym typeface="+mn-ea"/>
              </a:rPr>
              <a:t>. </a:t>
            </a:r>
            <a:endParaRPr lang="en-US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6" grpId="0" bldLvl="0" animBg="1"/>
      <p:bldP spid="125980" grpId="0"/>
      <p:bldP spid="125980" grpId="1"/>
      <p:bldP spid="130065" grpId="0"/>
      <p:bldP spid="37933" grpId="0"/>
      <p:bldP spid="2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132097"/>
          <p:cNvGrpSpPr/>
          <p:nvPr/>
        </p:nvGrpSpPr>
        <p:grpSpPr>
          <a:xfrm>
            <a:off x="990600" y="1021080"/>
            <a:ext cx="1600200" cy="5684520"/>
            <a:chOff x="4656" y="384"/>
            <a:chExt cx="960" cy="3696"/>
          </a:xfrm>
        </p:grpSpPr>
        <p:grpSp>
          <p:nvGrpSpPr>
            <p:cNvPr id="132099" name="Group 132098"/>
            <p:cNvGrpSpPr/>
            <p:nvPr/>
          </p:nvGrpSpPr>
          <p:grpSpPr>
            <a:xfrm>
              <a:off x="4656" y="384"/>
              <a:ext cx="864" cy="3696"/>
              <a:chOff x="4416" y="576"/>
              <a:chExt cx="720" cy="3360"/>
            </a:xfrm>
          </p:grpSpPr>
          <p:sp>
            <p:nvSpPr>
              <p:cNvPr id="132100" name="Rounded Rectangle 132099"/>
              <p:cNvSpPr/>
              <p:nvPr/>
            </p:nvSpPr>
            <p:spPr>
              <a:xfrm>
                <a:off x="4416" y="576"/>
                <a:ext cx="720" cy="3360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sz="2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2101" name="Oval 132100"/>
              <p:cNvSpPr/>
              <p:nvPr/>
            </p:nvSpPr>
            <p:spPr>
              <a:xfrm>
                <a:off x="4608" y="3408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2102" name="Flowchart: Alternate Process 132101"/>
            <p:cNvSpPr/>
            <p:nvPr/>
          </p:nvSpPr>
          <p:spPr>
            <a:xfrm>
              <a:off x="5040" y="816"/>
              <a:ext cx="96" cy="2688"/>
            </a:xfrm>
            <a:prstGeom prst="flowChartAlternateProcess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sz="28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32103" name="Group 132102"/>
            <p:cNvGrpSpPr/>
            <p:nvPr/>
          </p:nvGrpSpPr>
          <p:grpSpPr>
            <a:xfrm>
              <a:off x="5232" y="816"/>
              <a:ext cx="288" cy="2640"/>
              <a:chOff x="4896" y="528"/>
              <a:chExt cx="288" cy="2640"/>
            </a:xfrm>
          </p:grpSpPr>
          <p:sp>
            <p:nvSpPr>
              <p:cNvPr id="132104" name="Rectangles 132103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2105" name="Group 132104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32106" name="Straight Connector 132105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32107" name="Group 132106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108" name="Straight Connector 132107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109" name="Straight Connector 132108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32110" name="Group 132109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111" name="Straight Connector 132110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112" name="Straight Connector 132111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32113" name="Group 132112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32114" name="Group 132113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15" name="Straight Connector 13211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16" name="Group 13211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17" name="Straight Connector 13211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18" name="Straight Connector 13211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19" name="Group 13211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20" name="Straight Connector 13211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21" name="Straight Connector 13212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22" name="Group 132121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23" name="Straight Connector 13212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24" name="Group 13212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25" name="Straight Connector 13212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26" name="Straight Connector 13212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27" name="Group 13212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28" name="Straight Connector 13212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29" name="Straight Connector 13212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30" name="Group 132129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31" name="Straight Connector 13213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32" name="Group 13213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33" name="Straight Connector 13213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34" name="Straight Connector 13213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35" name="Group 13213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36" name="Straight Connector 13213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37" name="Straight Connector 13213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38" name="Group 132137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39" name="Straight Connector 13213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40" name="Group 13213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41" name="Straight Connector 13214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42" name="Straight Connector 13214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43" name="Group 13214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44" name="Straight Connector 13214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45" name="Straight Connector 13214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46" name="Group 132145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47" name="Straight Connector 13214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48" name="Group 13214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49" name="Straight Connector 13214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50" name="Straight Connector 13214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51" name="Group 13215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52" name="Straight Connector 13215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53" name="Straight Connector 13215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32154" name="Group 132153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32155" name="Group 132154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56" name="Straight Connector 13215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57" name="Group 13215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58" name="Straight Connector 13215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59" name="Straight Connector 13215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60" name="Group 13215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61" name="Straight Connector 13216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62" name="Straight Connector 13216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63" name="Group 132162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64" name="Straight Connector 13216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65" name="Group 13216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66" name="Straight Connector 13216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67" name="Straight Connector 13216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68" name="Group 13216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69" name="Straight Connector 13216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70" name="Straight Connector 13216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71" name="Group 132170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72" name="Straight Connector 13217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73" name="Group 13217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74" name="Straight Connector 13217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75" name="Straight Connector 13217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76" name="Group 13217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77" name="Straight Connector 13217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78" name="Straight Connector 13217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79" name="Group 132178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80" name="Straight Connector 13217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81" name="Group 13218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82" name="Straight Connector 13218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83" name="Straight Connector 13218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84" name="Group 13218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85" name="Straight Connector 13218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86" name="Straight Connector 13218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187" name="Group 132186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188" name="Straight Connector 13218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189" name="Group 13218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90" name="Straight Connector 13218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91" name="Straight Connector 13219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192" name="Group 13219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193" name="Straight Connector 13219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194" name="Straight Connector 13219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32195" name="Text Box 132194"/>
            <p:cNvSpPr txBox="1"/>
            <p:nvPr/>
          </p:nvSpPr>
          <p:spPr>
            <a:xfrm>
              <a:off x="5280" y="2112"/>
              <a:ext cx="240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  0</a:t>
              </a:r>
            </a:p>
          </p:txBody>
        </p:sp>
        <p:sp>
          <p:nvSpPr>
            <p:cNvPr id="132196" name="Text Box 132195"/>
            <p:cNvSpPr txBox="1"/>
            <p:nvPr/>
          </p:nvSpPr>
          <p:spPr>
            <a:xfrm>
              <a:off x="5280" y="1632"/>
              <a:ext cx="240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32197" name="Text Box 132196"/>
            <p:cNvSpPr txBox="1"/>
            <p:nvPr/>
          </p:nvSpPr>
          <p:spPr>
            <a:xfrm>
              <a:off x="5280" y="1152"/>
              <a:ext cx="240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40</a:t>
              </a:r>
            </a:p>
          </p:txBody>
        </p:sp>
        <p:grpSp>
          <p:nvGrpSpPr>
            <p:cNvPr id="132198" name="Group 132197"/>
            <p:cNvGrpSpPr/>
            <p:nvPr/>
          </p:nvGrpSpPr>
          <p:grpSpPr>
            <a:xfrm rot="10800000">
              <a:off x="4656" y="816"/>
              <a:ext cx="288" cy="2640"/>
              <a:chOff x="4896" y="528"/>
              <a:chExt cx="288" cy="2640"/>
            </a:xfrm>
          </p:grpSpPr>
          <p:sp>
            <p:nvSpPr>
              <p:cNvPr id="132199" name="Rectangles 132198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2200" name="Group 132199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32201" name="Straight Connector 132200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32202" name="Group 132201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203" name="Straight Connector 132202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204" name="Straight Connector 132203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32205" name="Group 132204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206" name="Straight Connector 132205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207" name="Straight Connector 132206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32208" name="Group 132207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32209" name="Group 132208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10" name="Straight Connector 13220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11" name="Group 13221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12" name="Straight Connector 13221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13" name="Straight Connector 13221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14" name="Group 13221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15" name="Straight Connector 13221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16" name="Straight Connector 13221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17" name="Group 132216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18" name="Straight Connector 13221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19" name="Group 13221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20" name="Straight Connector 13221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21" name="Straight Connector 13222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22" name="Group 13222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23" name="Straight Connector 13222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24" name="Straight Connector 13222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25" name="Group 132224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26" name="Straight Connector 13222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27" name="Group 13222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28" name="Straight Connector 13222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29" name="Straight Connector 13222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30" name="Group 13222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31" name="Straight Connector 13223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32" name="Straight Connector 13223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33" name="Group 132232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34" name="Straight Connector 13223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35" name="Group 13223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36" name="Straight Connector 13223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37" name="Straight Connector 13223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38" name="Group 13223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39" name="Straight Connector 13223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40" name="Straight Connector 13223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41" name="Group 132240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42" name="Straight Connector 13224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43" name="Group 13224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44" name="Straight Connector 13224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45" name="Straight Connector 13224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46" name="Group 13224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47" name="Straight Connector 13224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48" name="Straight Connector 13224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32249" name="Group 132248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32250" name="Group 132249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51" name="Straight Connector 13225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52" name="Group 13225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53" name="Straight Connector 13225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54" name="Straight Connector 13225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55" name="Group 13225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56" name="Straight Connector 13225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57" name="Straight Connector 13225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58" name="Group 132257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59" name="Straight Connector 13225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60" name="Group 13225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61" name="Straight Connector 13226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62" name="Straight Connector 13226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63" name="Group 13226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64" name="Straight Connector 13226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65" name="Straight Connector 13226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66" name="Group 132265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67" name="Straight Connector 13226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68" name="Group 13226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69" name="Straight Connector 13226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70" name="Straight Connector 13226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71" name="Group 13227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72" name="Straight Connector 13227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73" name="Straight Connector 13227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74" name="Group 132273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75" name="Straight Connector 13227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76" name="Group 13227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77" name="Straight Connector 13227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78" name="Straight Connector 13227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79" name="Group 13227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80" name="Straight Connector 13227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81" name="Straight Connector 13228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282" name="Group 132281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283" name="Straight Connector 13228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284" name="Group 13228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85" name="Straight Connector 13228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86" name="Straight Connector 13228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287" name="Group 13228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288" name="Straight Connector 13228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289" name="Straight Connector 13228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32290" name="Text Box 132289"/>
            <p:cNvSpPr txBox="1"/>
            <p:nvPr/>
          </p:nvSpPr>
          <p:spPr>
            <a:xfrm>
              <a:off x="4656" y="3072"/>
              <a:ext cx="336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-40</a:t>
              </a:r>
            </a:p>
          </p:txBody>
        </p:sp>
        <p:sp>
          <p:nvSpPr>
            <p:cNvPr id="132291" name="Text Box 132290"/>
            <p:cNvSpPr txBox="1"/>
            <p:nvPr/>
          </p:nvSpPr>
          <p:spPr>
            <a:xfrm>
              <a:off x="4704" y="432"/>
              <a:ext cx="624" cy="33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baseline="30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  <a:r>
                <a:rPr sz="28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  <a:endParaRPr sz="2800" b="1" baseline="30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2292" name="Text Box 132291"/>
            <p:cNvSpPr txBox="1"/>
            <p:nvPr/>
          </p:nvSpPr>
          <p:spPr>
            <a:xfrm>
              <a:off x="5280" y="912"/>
              <a:ext cx="336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50</a:t>
              </a:r>
            </a:p>
          </p:txBody>
        </p:sp>
        <p:sp>
          <p:nvSpPr>
            <p:cNvPr id="132293" name="Text Box 132292"/>
            <p:cNvSpPr txBox="1"/>
            <p:nvPr/>
          </p:nvSpPr>
          <p:spPr>
            <a:xfrm>
              <a:off x="5280" y="1392"/>
              <a:ext cx="336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132294" name="Text Box 132293"/>
            <p:cNvSpPr txBox="1"/>
            <p:nvPr/>
          </p:nvSpPr>
          <p:spPr>
            <a:xfrm>
              <a:off x="5280" y="1872"/>
              <a:ext cx="336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32295" name="Text Box 132294"/>
            <p:cNvSpPr txBox="1"/>
            <p:nvPr/>
          </p:nvSpPr>
          <p:spPr>
            <a:xfrm>
              <a:off x="4656" y="2832"/>
              <a:ext cx="288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-30</a:t>
              </a:r>
            </a:p>
          </p:txBody>
        </p:sp>
        <p:sp>
          <p:nvSpPr>
            <p:cNvPr id="132296" name="Text Box 132295"/>
            <p:cNvSpPr txBox="1"/>
            <p:nvPr/>
          </p:nvSpPr>
          <p:spPr>
            <a:xfrm>
              <a:off x="4656" y="2352"/>
              <a:ext cx="288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-10</a:t>
              </a:r>
            </a:p>
          </p:txBody>
        </p:sp>
        <p:sp>
          <p:nvSpPr>
            <p:cNvPr id="132297" name="Text Box 132296"/>
            <p:cNvSpPr txBox="1"/>
            <p:nvPr/>
          </p:nvSpPr>
          <p:spPr>
            <a:xfrm>
              <a:off x="4656" y="2592"/>
              <a:ext cx="288" cy="1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-20</a:t>
              </a:r>
            </a:p>
          </p:txBody>
        </p:sp>
      </p:grpSp>
      <p:sp>
        <p:nvSpPr>
          <p:cNvPr id="132299" name="Rectangles 132298"/>
          <p:cNvSpPr/>
          <p:nvPr/>
        </p:nvSpPr>
        <p:spPr>
          <a:xfrm>
            <a:off x="8534400" y="3810000"/>
            <a:ext cx="228600" cy="381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2301" name="Flowchart: Alternate Process 132300"/>
          <p:cNvSpPr/>
          <p:nvPr/>
        </p:nvSpPr>
        <p:spPr>
          <a:xfrm>
            <a:off x="1627505" y="1693545"/>
            <a:ext cx="163830" cy="2193925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sz="2800" b="1" dirty="0">
              <a:latin typeface="Times New Roman" panose="02020603050405020304" pitchFamily="18" charset="0"/>
            </a:endParaRPr>
          </a:p>
        </p:txBody>
      </p:sp>
      <p:grpSp>
        <p:nvGrpSpPr>
          <p:cNvPr id="132303" name="Group 132302"/>
          <p:cNvGrpSpPr/>
          <p:nvPr/>
        </p:nvGrpSpPr>
        <p:grpSpPr>
          <a:xfrm>
            <a:off x="6172200" y="953770"/>
            <a:ext cx="1600200" cy="5828030"/>
            <a:chOff x="4656" y="384"/>
            <a:chExt cx="960" cy="3696"/>
          </a:xfrm>
        </p:grpSpPr>
        <p:grpSp>
          <p:nvGrpSpPr>
            <p:cNvPr id="132304" name="Group 132303"/>
            <p:cNvGrpSpPr/>
            <p:nvPr/>
          </p:nvGrpSpPr>
          <p:grpSpPr>
            <a:xfrm>
              <a:off x="4656" y="384"/>
              <a:ext cx="864" cy="3696"/>
              <a:chOff x="4416" y="576"/>
              <a:chExt cx="720" cy="3360"/>
            </a:xfrm>
          </p:grpSpPr>
          <p:sp>
            <p:nvSpPr>
              <p:cNvPr id="132305" name="Rounded Rectangle 132304"/>
              <p:cNvSpPr/>
              <p:nvPr/>
            </p:nvSpPr>
            <p:spPr>
              <a:xfrm>
                <a:off x="4416" y="576"/>
                <a:ext cx="720" cy="3360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sz="28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2306" name="Oval 132305"/>
              <p:cNvSpPr/>
              <p:nvPr/>
            </p:nvSpPr>
            <p:spPr>
              <a:xfrm>
                <a:off x="4608" y="3408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2307" name="Flowchart: Alternate Process 132306"/>
            <p:cNvSpPr/>
            <p:nvPr/>
          </p:nvSpPr>
          <p:spPr>
            <a:xfrm>
              <a:off x="5040" y="816"/>
              <a:ext cx="96" cy="2688"/>
            </a:xfrm>
            <a:prstGeom prst="flowChartAlternateProcess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sz="28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32308" name="Group 132307"/>
            <p:cNvGrpSpPr/>
            <p:nvPr/>
          </p:nvGrpSpPr>
          <p:grpSpPr>
            <a:xfrm>
              <a:off x="5232" y="816"/>
              <a:ext cx="288" cy="2640"/>
              <a:chOff x="4896" y="528"/>
              <a:chExt cx="288" cy="2640"/>
            </a:xfrm>
          </p:grpSpPr>
          <p:sp>
            <p:nvSpPr>
              <p:cNvPr id="132309" name="Rectangles 132308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2310" name="Group 132309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32311" name="Straight Connector 132310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32312" name="Group 132311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313" name="Straight Connector 132312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314" name="Straight Connector 132313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32315" name="Group 132314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316" name="Straight Connector 132315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317" name="Straight Connector 132316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32318" name="Group 132317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32319" name="Group 132318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20" name="Straight Connector 13231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21" name="Group 13232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22" name="Straight Connector 13232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23" name="Straight Connector 13232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24" name="Group 13232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25" name="Straight Connector 13232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26" name="Straight Connector 13232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27" name="Group 132326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28" name="Straight Connector 13232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29" name="Group 13232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30" name="Straight Connector 13232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31" name="Straight Connector 13233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32" name="Group 13233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33" name="Straight Connector 13233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34" name="Straight Connector 13233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35" name="Group 132334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36" name="Straight Connector 13233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37" name="Group 13233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38" name="Straight Connector 13233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39" name="Straight Connector 13233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40" name="Group 13233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41" name="Straight Connector 13234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42" name="Straight Connector 13234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43" name="Group 132342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44" name="Straight Connector 13234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45" name="Group 13234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46" name="Straight Connector 13234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47" name="Straight Connector 13234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48" name="Group 13234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49" name="Straight Connector 13234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50" name="Straight Connector 13234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51" name="Group 132350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52" name="Straight Connector 13235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53" name="Group 13235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54" name="Straight Connector 13235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55" name="Straight Connector 13235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56" name="Group 13235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57" name="Straight Connector 13235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58" name="Straight Connector 13235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32359" name="Group 132358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32360" name="Group 132359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61" name="Straight Connector 13236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62" name="Group 13236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63" name="Straight Connector 13236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64" name="Straight Connector 13236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65" name="Group 13236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66" name="Straight Connector 13236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67" name="Straight Connector 13236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68" name="Group 132367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69" name="Straight Connector 13236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70" name="Group 13236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71" name="Straight Connector 13237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72" name="Straight Connector 13237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73" name="Group 13237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74" name="Straight Connector 13237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75" name="Straight Connector 13237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76" name="Group 132375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77" name="Straight Connector 13237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78" name="Group 13237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79" name="Straight Connector 13237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80" name="Straight Connector 13237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81" name="Group 13238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82" name="Straight Connector 13238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83" name="Straight Connector 13238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84" name="Group 132383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85" name="Straight Connector 13238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86" name="Group 13238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87" name="Straight Connector 13238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88" name="Straight Connector 13238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89" name="Group 13238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90" name="Straight Connector 13238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91" name="Straight Connector 13239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392" name="Group 132391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393" name="Straight Connector 13239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394" name="Group 13239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95" name="Straight Connector 13239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96" name="Straight Connector 13239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397" name="Group 13239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398" name="Straight Connector 13239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399" name="Straight Connector 13239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32400" name="Text Box 132399"/>
            <p:cNvSpPr txBox="1"/>
            <p:nvPr/>
          </p:nvSpPr>
          <p:spPr>
            <a:xfrm>
              <a:off x="5280" y="2112"/>
              <a:ext cx="240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  0</a:t>
              </a:r>
            </a:p>
          </p:txBody>
        </p:sp>
        <p:sp>
          <p:nvSpPr>
            <p:cNvPr id="132401" name="Text Box 132400"/>
            <p:cNvSpPr txBox="1"/>
            <p:nvPr/>
          </p:nvSpPr>
          <p:spPr>
            <a:xfrm>
              <a:off x="5280" y="1632"/>
              <a:ext cx="240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+2</a:t>
              </a:r>
            </a:p>
          </p:txBody>
        </p:sp>
        <p:sp>
          <p:nvSpPr>
            <p:cNvPr id="132402" name="Text Box 132401"/>
            <p:cNvSpPr txBox="1"/>
            <p:nvPr/>
          </p:nvSpPr>
          <p:spPr>
            <a:xfrm>
              <a:off x="5280" y="1152"/>
              <a:ext cx="240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+4</a:t>
              </a:r>
            </a:p>
          </p:txBody>
        </p:sp>
        <p:grpSp>
          <p:nvGrpSpPr>
            <p:cNvPr id="132403" name="Group 132402"/>
            <p:cNvGrpSpPr/>
            <p:nvPr/>
          </p:nvGrpSpPr>
          <p:grpSpPr>
            <a:xfrm rot="10800000">
              <a:off x="4656" y="816"/>
              <a:ext cx="288" cy="2640"/>
              <a:chOff x="4896" y="528"/>
              <a:chExt cx="288" cy="2640"/>
            </a:xfrm>
          </p:grpSpPr>
          <p:sp>
            <p:nvSpPr>
              <p:cNvPr id="132404" name="Rectangles 132403"/>
              <p:cNvSpPr/>
              <p:nvPr/>
            </p:nvSpPr>
            <p:spPr>
              <a:xfrm rot="5400000">
                <a:off x="3720" y="1704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2405" name="Group 132404"/>
              <p:cNvGrpSpPr/>
              <p:nvPr/>
            </p:nvGrpSpPr>
            <p:grpSpPr>
              <a:xfrm rot="5400000">
                <a:off x="4920" y="504"/>
                <a:ext cx="192" cy="240"/>
                <a:chOff x="1296" y="2208"/>
                <a:chExt cx="192" cy="336"/>
              </a:xfrm>
            </p:grpSpPr>
            <p:sp>
              <p:nvSpPr>
                <p:cNvPr id="132406" name="Straight Connector 132405"/>
                <p:cNvSpPr/>
                <p:nvPr/>
              </p:nvSpPr>
              <p:spPr>
                <a:xfrm>
                  <a:off x="1296" y="2208"/>
                  <a:ext cx="0" cy="33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132407" name="Group 132406"/>
                <p:cNvGrpSpPr/>
                <p:nvPr/>
              </p:nvGrpSpPr>
              <p:grpSpPr>
                <a:xfrm>
                  <a:off x="1344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408" name="Straight Connector 132407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409" name="Straight Connector 132408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32410" name="Group 132409"/>
                <p:cNvGrpSpPr/>
                <p:nvPr/>
              </p:nvGrpSpPr>
              <p:grpSpPr>
                <a:xfrm>
                  <a:off x="1440" y="2448"/>
                  <a:ext cx="48" cy="96"/>
                  <a:chOff x="1248" y="2448"/>
                  <a:chExt cx="48" cy="96"/>
                </a:xfrm>
              </p:grpSpPr>
              <p:sp>
                <p:nvSpPr>
                  <p:cNvPr id="132411" name="Straight Connector 132410"/>
                  <p:cNvSpPr/>
                  <p:nvPr/>
                </p:nvSpPr>
                <p:spPr>
                  <a:xfrm>
                    <a:off x="1248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32412" name="Straight Connector 132411"/>
                  <p:cNvSpPr/>
                  <p:nvPr/>
                </p:nvSpPr>
                <p:spPr>
                  <a:xfrm>
                    <a:off x="1296" y="2448"/>
                    <a:ext cx="0" cy="9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132413" name="Group 132412"/>
              <p:cNvGrpSpPr/>
              <p:nvPr/>
            </p:nvGrpSpPr>
            <p:grpSpPr>
              <a:xfrm rot="5400000">
                <a:off x="4440" y="1224"/>
                <a:ext cx="1152" cy="240"/>
                <a:chOff x="768" y="2304"/>
                <a:chExt cx="1152" cy="240"/>
              </a:xfrm>
            </p:grpSpPr>
            <p:grpSp>
              <p:nvGrpSpPr>
                <p:cNvPr id="132414" name="Group 132413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15" name="Straight Connector 132414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16" name="Group 132415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17" name="Straight Connector 13241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18" name="Straight Connector 13241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19" name="Group 132418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20" name="Straight Connector 13241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21" name="Straight Connector 13242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22" name="Group 132421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23" name="Straight Connector 132422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24" name="Group 132423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25" name="Straight Connector 13242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26" name="Straight Connector 13242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27" name="Group 132426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28" name="Straight Connector 13242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29" name="Straight Connector 13242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30" name="Group 132429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31" name="Straight Connector 132430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32" name="Group 132431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33" name="Straight Connector 13243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34" name="Straight Connector 13243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35" name="Group 132434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36" name="Straight Connector 13243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37" name="Straight Connector 13243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38" name="Group 132437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39" name="Straight Connector 132438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40" name="Group 132439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41" name="Straight Connector 13244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42" name="Straight Connector 13244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43" name="Group 132442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44" name="Straight Connector 13244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45" name="Straight Connector 13244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46" name="Group 132445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47" name="Straight Connector 132446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48" name="Group 132447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49" name="Straight Connector 13244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50" name="Straight Connector 13244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51" name="Group 132450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52" name="Straight Connector 13245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53" name="Straight Connector 13245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32454" name="Group 132453"/>
              <p:cNvGrpSpPr/>
              <p:nvPr/>
            </p:nvGrpSpPr>
            <p:grpSpPr>
              <a:xfrm rot="5400000">
                <a:off x="4440" y="2424"/>
                <a:ext cx="1152" cy="240"/>
                <a:chOff x="768" y="2304"/>
                <a:chExt cx="1152" cy="240"/>
              </a:xfrm>
            </p:grpSpPr>
            <p:grpSp>
              <p:nvGrpSpPr>
                <p:cNvPr id="132455" name="Group 132454"/>
                <p:cNvGrpSpPr/>
                <p:nvPr/>
              </p:nvGrpSpPr>
              <p:grpSpPr>
                <a:xfrm>
                  <a:off x="76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56" name="Straight Connector 132455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57" name="Group 132456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58" name="Straight Connector 132457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59" name="Straight Connector 132458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60" name="Group 132459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61" name="Straight Connector 132460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62" name="Straight Connector 132461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63" name="Group 132462"/>
                <p:cNvGrpSpPr/>
                <p:nvPr/>
              </p:nvGrpSpPr>
              <p:grpSpPr>
                <a:xfrm>
                  <a:off x="100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64" name="Straight Connector 132463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65" name="Group 132464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66" name="Straight Connector 132465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67" name="Straight Connector 132466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68" name="Group 132467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69" name="Straight Connector 132468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70" name="Straight Connector 132469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71" name="Group 132470"/>
                <p:cNvGrpSpPr/>
                <p:nvPr/>
              </p:nvGrpSpPr>
              <p:grpSpPr>
                <a:xfrm>
                  <a:off x="124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72" name="Straight Connector 132471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73" name="Group 132472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74" name="Straight Connector 132473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75" name="Straight Connector 132474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76" name="Group 132475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77" name="Straight Connector 132476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78" name="Straight Connector 132477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79" name="Group 132478"/>
                <p:cNvGrpSpPr/>
                <p:nvPr/>
              </p:nvGrpSpPr>
              <p:grpSpPr>
                <a:xfrm>
                  <a:off x="148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80" name="Straight Connector 132479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81" name="Group 132480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82" name="Straight Connector 132481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83" name="Straight Connector 132482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84" name="Group 132483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85" name="Straight Connector 132484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86" name="Straight Connector 132485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132487" name="Group 132486"/>
                <p:cNvGrpSpPr/>
                <p:nvPr/>
              </p:nvGrpSpPr>
              <p:grpSpPr>
                <a:xfrm>
                  <a:off x="1728" y="2304"/>
                  <a:ext cx="192" cy="240"/>
                  <a:chOff x="1296" y="2208"/>
                  <a:chExt cx="192" cy="336"/>
                </a:xfrm>
              </p:grpSpPr>
              <p:sp>
                <p:nvSpPr>
                  <p:cNvPr id="132488" name="Straight Connector 132487"/>
                  <p:cNvSpPr/>
                  <p:nvPr/>
                </p:nvSpPr>
                <p:spPr>
                  <a:xfrm>
                    <a:off x="1296" y="2208"/>
                    <a:ext cx="0" cy="33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32489" name="Group 132488"/>
                  <p:cNvGrpSpPr/>
                  <p:nvPr/>
                </p:nvGrpSpPr>
                <p:grpSpPr>
                  <a:xfrm>
                    <a:off x="1344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90" name="Straight Connector 132489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91" name="Straight Connector 132490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32492" name="Group 132491"/>
                  <p:cNvGrpSpPr/>
                  <p:nvPr/>
                </p:nvGrpSpPr>
                <p:grpSpPr>
                  <a:xfrm>
                    <a:off x="1440" y="2448"/>
                    <a:ext cx="48" cy="96"/>
                    <a:chOff x="1248" y="2448"/>
                    <a:chExt cx="48" cy="96"/>
                  </a:xfrm>
                </p:grpSpPr>
                <p:sp>
                  <p:nvSpPr>
                    <p:cNvPr id="132493" name="Straight Connector 132492"/>
                    <p:cNvSpPr/>
                    <p:nvPr/>
                  </p:nvSpPr>
                  <p:spPr>
                    <a:xfrm>
                      <a:off x="1248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32494" name="Straight Connector 132493"/>
                    <p:cNvSpPr/>
                    <p:nvPr/>
                  </p:nvSpPr>
                  <p:spPr>
                    <a:xfrm>
                      <a:off x="1296" y="2448"/>
                      <a:ext cx="0" cy="96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</p:grpSp>
        <p:sp>
          <p:nvSpPr>
            <p:cNvPr id="132495" name="Text Box 132494"/>
            <p:cNvSpPr txBox="1"/>
            <p:nvPr/>
          </p:nvSpPr>
          <p:spPr>
            <a:xfrm>
              <a:off x="4656" y="3072"/>
              <a:ext cx="336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32496" name="Text Box 132495"/>
            <p:cNvSpPr txBox="1"/>
            <p:nvPr/>
          </p:nvSpPr>
          <p:spPr>
            <a:xfrm>
              <a:off x="4704" y="432"/>
              <a:ext cx="624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800" b="1" baseline="30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  <a:r>
                <a:rPr sz="28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  <a:endParaRPr sz="2800" b="1" baseline="300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2497" name="Text Box 132496"/>
            <p:cNvSpPr txBox="1"/>
            <p:nvPr/>
          </p:nvSpPr>
          <p:spPr>
            <a:xfrm>
              <a:off x="5280" y="912"/>
              <a:ext cx="336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+5</a:t>
              </a:r>
            </a:p>
          </p:txBody>
        </p:sp>
        <p:sp>
          <p:nvSpPr>
            <p:cNvPr id="132498" name="Text Box 132497"/>
            <p:cNvSpPr txBox="1"/>
            <p:nvPr/>
          </p:nvSpPr>
          <p:spPr>
            <a:xfrm>
              <a:off x="5280" y="1392"/>
              <a:ext cx="336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+3</a:t>
              </a:r>
            </a:p>
          </p:txBody>
        </p:sp>
        <p:sp>
          <p:nvSpPr>
            <p:cNvPr id="132499" name="Text Box 132498"/>
            <p:cNvSpPr txBox="1"/>
            <p:nvPr/>
          </p:nvSpPr>
          <p:spPr>
            <a:xfrm>
              <a:off x="5280" y="1872"/>
              <a:ext cx="336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32500" name="Text Box 132499"/>
            <p:cNvSpPr txBox="1"/>
            <p:nvPr/>
          </p:nvSpPr>
          <p:spPr>
            <a:xfrm>
              <a:off x="4656" y="2832"/>
              <a:ext cx="288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32501" name="Text Box 132500"/>
            <p:cNvSpPr txBox="1"/>
            <p:nvPr/>
          </p:nvSpPr>
          <p:spPr>
            <a:xfrm>
              <a:off x="4656" y="2352"/>
              <a:ext cx="288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32502" name="Text Box 132501"/>
            <p:cNvSpPr txBox="1"/>
            <p:nvPr/>
          </p:nvSpPr>
          <p:spPr>
            <a:xfrm>
              <a:off x="4656" y="2592"/>
              <a:ext cx="288" cy="19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</p:grpSp>
      <p:sp>
        <p:nvSpPr>
          <p:cNvPr id="132503" name="Flowchart: Alternate Process 132502"/>
          <p:cNvSpPr/>
          <p:nvPr/>
        </p:nvSpPr>
        <p:spPr>
          <a:xfrm>
            <a:off x="6808470" y="1616075"/>
            <a:ext cx="164465" cy="1911350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132505" name="Rounded Rectangular Callout 132504"/>
          <p:cNvSpPr/>
          <p:nvPr/>
        </p:nvSpPr>
        <p:spPr>
          <a:xfrm>
            <a:off x="2590800" y="1219835"/>
            <a:ext cx="3352800" cy="3885565"/>
          </a:xfrm>
          <a:prstGeom prst="wedgeRoundRectCallout">
            <a:avLst>
              <a:gd name="adj1" fmla="val 43787"/>
              <a:gd name="adj2" fmla="val 53966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r>
              <a:rPr sz="28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ở Mát – xcơ – va lúc 7 giờ là -10 độ, nhiệt độ lúc 13 giờ là +1 độ. Vậy vào thời điểm nào thì nhiệt độ ở Mát – xcơ – va cao hơn</a:t>
            </a:r>
            <a:r>
              <a:rPr sz="28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508" name="Rounded Rectangular Callout 132507"/>
          <p:cNvSpPr/>
          <p:nvPr/>
        </p:nvSpPr>
        <p:spPr>
          <a:xfrm>
            <a:off x="2590800" y="1195705"/>
            <a:ext cx="3426460" cy="3885565"/>
          </a:xfrm>
          <a:prstGeom prst="wedgeRoundRectCallout">
            <a:avLst>
              <a:gd name="adj1" fmla="val 32934"/>
              <a:gd name="adj2" fmla="val 67901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r>
              <a:rPr sz="28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độ ở Mát – xcơ – va vào thời điểm 13 giờ là cao hơn. Vì</a:t>
            </a:r>
            <a:r>
              <a:rPr sz="28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-10 &lt; +1</a:t>
            </a:r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955" name="Rectangle 4"/>
          <p:cNvSpPr/>
          <p:nvPr/>
        </p:nvSpPr>
        <p:spPr>
          <a:xfrm>
            <a:off x="0" y="0"/>
            <a:ext cx="9144000" cy="71310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25957" name="Freeform 5"/>
          <p:cNvSpPr/>
          <p:nvPr/>
        </p:nvSpPr>
        <p:spPr>
          <a:xfrm>
            <a:off x="0" y="560705"/>
            <a:ext cx="9144000" cy="229235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26001" name="WordArt 32"/>
          <p:cNvSpPr>
            <a:spLocks noTextEdit="1"/>
          </p:cNvSpPr>
          <p:nvPr/>
        </p:nvSpPr>
        <p:spPr>
          <a:xfrm>
            <a:off x="1752600" y="228600"/>
            <a:ext cx="6324600" cy="3321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Tiết 42: </a:t>
            </a:r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2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505" grpId="0" bldLvl="0" animBg="1"/>
      <p:bldP spid="132505" grpId="1" bldLvl="0" animBg="1"/>
      <p:bldP spid="13250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s 133121"/>
          <p:cNvSpPr/>
          <p:nvPr/>
        </p:nvSpPr>
        <p:spPr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/>
          </a:p>
        </p:txBody>
      </p:sp>
      <p:sp>
        <p:nvSpPr>
          <p:cNvPr id="133123" name="Rectangle 4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 anchor="ctr"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133125" name="Freeform 5"/>
          <p:cNvSpPr/>
          <p:nvPr/>
        </p:nvSpPr>
        <p:spPr>
          <a:xfrm>
            <a:off x="0" y="685800"/>
            <a:ext cx="9144000" cy="381000"/>
          </a:xfrm>
          <a:custGeom>
            <a:avLst/>
            <a:gdLst>
              <a:gd name="txL" fmla="*/ 0 w 5760"/>
              <a:gd name="txT" fmla="*/ 0 h 720"/>
              <a:gd name="txR" fmla="*/ 5760 w 5760"/>
              <a:gd name="txB" fmla="*/ 720 h 720"/>
            </a:gdLst>
            <a:ahLst/>
            <a:cxnLst>
              <a:cxn ang="0">
                <a:pos x="0" y="0"/>
              </a:cxn>
              <a:cxn ang="0">
                <a:pos x="1344" y="0"/>
              </a:cxn>
              <a:cxn ang="0">
                <a:pos x="1824" y="432"/>
              </a:cxn>
              <a:cxn ang="0">
                <a:pos x="5760" y="432"/>
              </a:cxn>
              <a:cxn ang="0">
                <a:pos x="5760" y="720"/>
              </a:cxn>
              <a:cxn ang="0">
                <a:pos x="0" y="720"/>
              </a:cxn>
              <a:cxn ang="0">
                <a:pos x="0" y="0"/>
              </a:cxn>
            </a:cxnLst>
            <a:rect l="txL" t="txT" r="txR" b="txB"/>
            <a:pathLst>
              <a:path w="5760" h="720">
                <a:moveTo>
                  <a:pt x="0" y="0"/>
                </a:moveTo>
                <a:lnTo>
                  <a:pt x="1344" y="0"/>
                </a:lnTo>
                <a:lnTo>
                  <a:pt x="1824" y="432"/>
                </a:lnTo>
                <a:lnTo>
                  <a:pt x="5760" y="432"/>
                </a:lnTo>
                <a:lnTo>
                  <a:pt x="5760" y="720"/>
                </a:lnTo>
                <a:lnTo>
                  <a:pt x="0" y="72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</a:ln>
        </p:spPr>
        <p:txBody>
          <a:bodyPr/>
          <a:lstStyle/>
          <a:p>
            <a:pPr eaLnBrk="1" hangingPunct="1"/>
            <a:endParaRPr dirty="0">
              <a:ea typeface="Arial" panose="020B0604020202020204" pitchFamily="34" charset="0"/>
            </a:endParaRPr>
          </a:p>
        </p:txBody>
      </p:sp>
      <p:sp>
        <p:nvSpPr>
          <p:cNvPr id="36" name="Text Box 48"/>
          <p:cNvSpPr txBox="1"/>
          <p:nvPr/>
        </p:nvSpPr>
        <p:spPr>
          <a:xfrm>
            <a:off x="563245" y="1591945"/>
            <a:ext cx="3149600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2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  11 (SGK – Tr</a:t>
            </a:r>
            <a:r>
              <a:rPr sz="2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73)</a:t>
            </a:r>
            <a:endParaRPr sz="2200" b="1" u="sng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5" name="Group 232"/>
          <p:cNvGraphicFramePr/>
          <p:nvPr/>
        </p:nvGraphicFramePr>
        <p:xfrm>
          <a:off x="590233" y="2111058"/>
          <a:ext cx="581025" cy="1354138"/>
        </p:xfrm>
        <a:graphic>
          <a:graphicData uri="http://schemas.openxmlformats.org/drawingml/2006/table">
            <a:tbl>
              <a:tblPr/>
              <a:tblGrid>
                <a:gridCol w="581025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14"/>
          <p:cNvGrpSpPr/>
          <p:nvPr/>
        </p:nvGrpSpPr>
        <p:grpSpPr>
          <a:xfrm>
            <a:off x="1391920" y="2201545"/>
            <a:ext cx="2981325" cy="460375"/>
            <a:chOff x="750" y="2606"/>
            <a:chExt cx="2157" cy="290"/>
          </a:xfrm>
        </p:grpSpPr>
        <p:sp>
          <p:nvSpPr>
            <p:cNvPr id="133148" name="Text Box 212"/>
            <p:cNvSpPr txBox="1"/>
            <p:nvPr/>
          </p:nvSpPr>
          <p:spPr>
            <a:xfrm>
              <a:off x="750" y="2606"/>
              <a:ext cx="215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           5;</a:t>
              </a:r>
              <a:endParaRPr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149" name="Rectangle 213"/>
            <p:cNvSpPr/>
            <p:nvPr/>
          </p:nvSpPr>
          <p:spPr>
            <a:xfrm>
              <a:off x="1079" y="2606"/>
              <a:ext cx="329" cy="265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r" eaLnBrk="1" hangingPunct="1"/>
              <a:endParaRPr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218"/>
          <p:cNvGrpSpPr/>
          <p:nvPr/>
        </p:nvGrpSpPr>
        <p:grpSpPr>
          <a:xfrm>
            <a:off x="1391920" y="3130233"/>
            <a:ext cx="2981325" cy="460375"/>
            <a:chOff x="750" y="2606"/>
            <a:chExt cx="2157" cy="290"/>
          </a:xfrm>
        </p:grpSpPr>
        <p:sp>
          <p:nvSpPr>
            <p:cNvPr id="133151" name="Text Box 219"/>
            <p:cNvSpPr txBox="1"/>
            <p:nvPr/>
          </p:nvSpPr>
          <p:spPr>
            <a:xfrm>
              <a:off x="750" y="2606"/>
              <a:ext cx="215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          -6;</a:t>
              </a:r>
              <a:endParaRPr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152" name="Rectangle 220"/>
            <p:cNvSpPr/>
            <p:nvPr/>
          </p:nvSpPr>
          <p:spPr>
            <a:xfrm>
              <a:off x="1079" y="2606"/>
              <a:ext cx="329" cy="265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r" eaLnBrk="1" hangingPunct="1"/>
              <a:endParaRPr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Text Box 236"/>
          <p:cNvSpPr txBox="1"/>
          <p:nvPr/>
        </p:nvSpPr>
        <p:spPr>
          <a:xfrm>
            <a:off x="1876425" y="2210435"/>
            <a:ext cx="533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sz="240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4" name="Text Box 133153"/>
          <p:cNvSpPr txBox="1"/>
          <p:nvPr/>
        </p:nvSpPr>
        <p:spPr>
          <a:xfrm>
            <a:off x="1143000" y="2619058"/>
            <a:ext cx="3181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40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2" name="Text Box 239"/>
          <p:cNvSpPr txBox="1"/>
          <p:nvPr/>
        </p:nvSpPr>
        <p:spPr>
          <a:xfrm>
            <a:off x="1903095" y="3105785"/>
            <a:ext cx="4016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sz="240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15"/>
          <p:cNvGrpSpPr/>
          <p:nvPr/>
        </p:nvGrpSpPr>
        <p:grpSpPr>
          <a:xfrm>
            <a:off x="2925445" y="2209483"/>
            <a:ext cx="1600200" cy="460375"/>
            <a:chOff x="750" y="2606"/>
            <a:chExt cx="1008" cy="290"/>
          </a:xfrm>
        </p:grpSpPr>
        <p:sp>
          <p:nvSpPr>
            <p:cNvPr id="133157" name="Text Box 216"/>
            <p:cNvSpPr txBox="1"/>
            <p:nvPr/>
          </p:nvSpPr>
          <p:spPr>
            <a:xfrm>
              <a:off x="750" y="2606"/>
              <a:ext cx="100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-3          -5</a:t>
              </a:r>
              <a:endParaRPr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158" name="Rectangle 217"/>
            <p:cNvSpPr/>
            <p:nvPr/>
          </p:nvSpPr>
          <p:spPr>
            <a:xfrm>
              <a:off x="1079" y="2606"/>
              <a:ext cx="329" cy="265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r" eaLnBrk="1" hangingPunct="1"/>
              <a:endParaRPr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221"/>
          <p:cNvGrpSpPr/>
          <p:nvPr/>
        </p:nvGrpSpPr>
        <p:grpSpPr>
          <a:xfrm>
            <a:off x="2954020" y="3109595"/>
            <a:ext cx="1857375" cy="460375"/>
            <a:chOff x="750" y="2606"/>
            <a:chExt cx="1170" cy="290"/>
          </a:xfrm>
        </p:grpSpPr>
        <p:sp>
          <p:nvSpPr>
            <p:cNvPr id="133160" name="Text Box 222"/>
            <p:cNvSpPr txBox="1"/>
            <p:nvPr/>
          </p:nvSpPr>
          <p:spPr>
            <a:xfrm>
              <a:off x="750" y="2606"/>
              <a:ext cx="117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        -10</a:t>
              </a:r>
              <a:endParaRPr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161" name="Rectangle 223"/>
            <p:cNvSpPr/>
            <p:nvPr/>
          </p:nvSpPr>
          <p:spPr>
            <a:xfrm>
              <a:off x="1079" y="2606"/>
              <a:ext cx="329" cy="265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r" eaLnBrk="1" hangingPunct="1"/>
              <a:endParaRPr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Text Box 237"/>
          <p:cNvSpPr txBox="1"/>
          <p:nvPr/>
        </p:nvSpPr>
        <p:spPr>
          <a:xfrm>
            <a:off x="3553143" y="2215833"/>
            <a:ext cx="5191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sz="240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238"/>
          <p:cNvSpPr txBox="1"/>
          <p:nvPr/>
        </p:nvSpPr>
        <p:spPr>
          <a:xfrm>
            <a:off x="3564573" y="3084195"/>
            <a:ext cx="48101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sz="240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4" name="WordArt 32"/>
          <p:cNvSpPr>
            <a:spLocks noTextEdit="1"/>
          </p:cNvSpPr>
          <p:nvPr/>
        </p:nvSpPr>
        <p:spPr>
          <a:xfrm>
            <a:off x="1752600" y="228600"/>
            <a:ext cx="6324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1" hangingPunct="1"/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Tiết 42: </a:t>
            </a:r>
            <a:r>
              <a:rPr lang="en-US" sz="1800" b="1">
                <a:solidFill>
                  <a:srgbClr val="0000FF">
                    <a:alpha val="96861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THỨ TỰ TRONG TẬP HỢP CÁC SỐ NGUYÊN</a:t>
            </a:r>
          </a:p>
        </p:txBody>
      </p:sp>
      <p:sp>
        <p:nvSpPr>
          <p:cNvPr id="37933" name="Text Box 37932"/>
          <p:cNvSpPr txBox="1"/>
          <p:nvPr/>
        </p:nvSpPr>
        <p:spPr>
          <a:xfrm>
            <a:off x="0" y="1066800"/>
            <a:ext cx="457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hai số nguyên</a:t>
            </a:r>
            <a:r>
              <a:rPr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/>
      <p:bldP spid="133154" grpId="0"/>
      <p:bldP spid="52" grpId="0"/>
      <p:bldP spid="50" grpId="0"/>
      <p:bldP spid="51" grpId="0"/>
      <p:bldP spid="37933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1820</Words>
  <Application>Microsoft Office PowerPoint</Application>
  <PresentationFormat>On-screen Show (4:3)</PresentationFormat>
  <Paragraphs>304</Paragraphs>
  <Slides>16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.VnAvant</vt:lpstr>
      <vt:lpstr>.VnTime</vt:lpstr>
      <vt:lpstr>.VnUniverseH</vt:lpstr>
      <vt:lpstr>Arial</vt:lpstr>
      <vt:lpstr>HP001 4 hàng</vt:lpstr>
      <vt:lpstr>Symbol</vt:lpstr>
      <vt:lpstr>Times New Roman</vt:lpstr>
      <vt:lpstr>Wingdings</vt:lpstr>
      <vt:lpstr>Wingdings 3</vt:lpstr>
      <vt:lpstr>Default Design</vt:lpstr>
      <vt:lpstr>Equation.DSMT4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AutoBVT</cp:lastModifiedBy>
  <cp:revision>218</cp:revision>
  <dcterms:created xsi:type="dcterms:W3CDTF">2020-12-05T05:58:00Z</dcterms:created>
  <dcterms:modified xsi:type="dcterms:W3CDTF">2021-05-07T11:39:48Z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1033-11.2.0.9747</vt:lpwstr>
  </property>
</Properties>
</file>